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nva Sans" panose="020B0604020202020204" charset="0"/>
      <p:regular r:id="rId18"/>
    </p:embeddedFont>
    <p:embeddedFont>
      <p:font typeface="Canva Sans Bold" panose="020B0604020202020204" charset="0"/>
      <p:regular r:id="rId19"/>
    </p:embeddedFont>
    <p:embeddedFont>
      <p:font typeface="Impact" panose="020B0806030902050204" pitchFamily="34" charset="0"/>
      <p:regular r:id="rId20"/>
    </p:embeddedFont>
    <p:embeddedFont>
      <p:font typeface="Montserrat Bold" panose="020B0604020202020204" charset="0"/>
      <p:regular r:id="rId21"/>
    </p:embeddedFont>
    <p:embeddedFont>
      <p:font typeface="Montserrat Ultra-Bold" panose="020B0604020202020204" charset="0"/>
      <p:regular r:id="rId22"/>
    </p:embeddedFont>
    <p:embeddedFont>
      <p:font typeface="Poppins Bold" panose="020B0604020202020204" charset="0"/>
      <p:regular r:id="rId23"/>
    </p:embeddedFont>
    <p:embeddedFont>
      <p:font typeface="Poppins Light" panose="00000400000000000000" pitchFamily="2" charset="0"/>
      <p:regular r:id="rId24"/>
    </p:embeddedFont>
    <p:embeddedFont>
      <p:font typeface="Poppins Light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14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48522" y="-135356"/>
            <a:ext cx="8019584" cy="10422356"/>
          </a:xfrm>
          <a:custGeom>
            <a:avLst/>
            <a:gdLst/>
            <a:ahLst/>
            <a:cxnLst/>
            <a:rect l="l" t="t" r="r" b="b"/>
            <a:pathLst>
              <a:path w="8019584" h="10422356">
                <a:moveTo>
                  <a:pt x="0" y="0"/>
                </a:moveTo>
                <a:lnTo>
                  <a:pt x="8019583" y="0"/>
                </a:lnTo>
                <a:lnTo>
                  <a:pt x="8019583" y="10422356"/>
                </a:lnTo>
                <a:lnTo>
                  <a:pt x="0" y="10422356"/>
                </a:lnTo>
                <a:lnTo>
                  <a:pt x="0" y="0"/>
                </a:lnTo>
                <a:close/>
              </a:path>
            </a:pathLst>
          </a:custGeom>
          <a:blipFill>
            <a:blip r:embed="rId2"/>
            <a:stretch>
              <a:fillRect l="-657" r="-942"/>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170603"/>
            <a:ext cx="18288000" cy="2116397"/>
            <a:chOff x="0" y="0"/>
            <a:chExt cx="6186311" cy="715917"/>
          </a:xfrm>
        </p:grpSpPr>
        <p:sp>
          <p:nvSpPr>
            <p:cNvPr id="3" name="Freeform 3"/>
            <p:cNvSpPr/>
            <p:nvPr/>
          </p:nvSpPr>
          <p:spPr>
            <a:xfrm>
              <a:off x="0" y="0"/>
              <a:ext cx="6186311" cy="715917"/>
            </a:xfrm>
            <a:custGeom>
              <a:avLst/>
              <a:gdLst/>
              <a:ahLst/>
              <a:cxnLst/>
              <a:rect l="l" t="t" r="r" b="b"/>
              <a:pathLst>
                <a:path w="6186311" h="715917">
                  <a:moveTo>
                    <a:pt x="0" y="0"/>
                  </a:moveTo>
                  <a:lnTo>
                    <a:pt x="6186311" y="0"/>
                  </a:lnTo>
                  <a:lnTo>
                    <a:pt x="6186311" y="715917"/>
                  </a:lnTo>
                  <a:lnTo>
                    <a:pt x="0" y="715917"/>
                  </a:lnTo>
                  <a:close/>
                </a:path>
              </a:pathLst>
            </a:custGeom>
            <a:solidFill>
              <a:srgbClr val="6FA82F"/>
            </a:solidFill>
          </p:spPr>
          <p:txBody>
            <a:bodyPr/>
            <a:lstStyle/>
            <a:p>
              <a:endParaRPr lang="en-US"/>
            </a:p>
          </p:txBody>
        </p:sp>
      </p:grpSp>
      <p:grpSp>
        <p:nvGrpSpPr>
          <p:cNvPr id="4" name="Group 4"/>
          <p:cNvGrpSpPr/>
          <p:nvPr/>
        </p:nvGrpSpPr>
        <p:grpSpPr>
          <a:xfrm>
            <a:off x="9657068" y="3086100"/>
            <a:ext cx="7602232" cy="3978768"/>
            <a:chOff x="0" y="0"/>
            <a:chExt cx="1378738" cy="721588"/>
          </a:xfrm>
        </p:grpSpPr>
        <p:sp>
          <p:nvSpPr>
            <p:cNvPr id="5" name="Freeform 5"/>
            <p:cNvSpPr/>
            <p:nvPr/>
          </p:nvSpPr>
          <p:spPr>
            <a:xfrm>
              <a:off x="0" y="0"/>
              <a:ext cx="1378738" cy="721588"/>
            </a:xfrm>
            <a:custGeom>
              <a:avLst/>
              <a:gdLst/>
              <a:ahLst/>
              <a:cxnLst/>
              <a:rect l="l" t="t" r="r" b="b"/>
              <a:pathLst>
                <a:path w="1378738" h="721588">
                  <a:moveTo>
                    <a:pt x="0" y="0"/>
                  </a:moveTo>
                  <a:lnTo>
                    <a:pt x="1378738" y="0"/>
                  </a:lnTo>
                  <a:lnTo>
                    <a:pt x="1378738" y="721588"/>
                  </a:lnTo>
                  <a:lnTo>
                    <a:pt x="0" y="721588"/>
                  </a:lnTo>
                  <a:close/>
                </a:path>
              </a:pathLst>
            </a:custGeom>
            <a:blipFill>
              <a:blip r:embed="rId2" cstate="email">
                <a:extLst>
                  <a:ext uri="{28A0092B-C50C-407E-A947-70E740481C1C}">
                    <a14:useLocalDpi xmlns:a14="http://schemas.microsoft.com/office/drawing/2010/main"/>
                  </a:ext>
                </a:extLst>
              </a:blip>
              <a:stretch>
                <a:fillRect l="-5395" r="-5395"/>
              </a:stretch>
            </a:blipFill>
            <a:ln w="19050" cap="sq">
              <a:solidFill>
                <a:srgbClr val="000000"/>
              </a:solidFill>
              <a:prstDash val="solid"/>
              <a:miter/>
            </a:ln>
          </p:spPr>
          <p:txBody>
            <a:bodyPr/>
            <a:lstStyle/>
            <a:p>
              <a:endParaRPr lang="en-US"/>
            </a:p>
          </p:txBody>
        </p:sp>
      </p:grpSp>
      <p:grpSp>
        <p:nvGrpSpPr>
          <p:cNvPr id="6" name="Group 6"/>
          <p:cNvGrpSpPr/>
          <p:nvPr/>
        </p:nvGrpSpPr>
        <p:grpSpPr>
          <a:xfrm>
            <a:off x="1028700" y="3086100"/>
            <a:ext cx="7450926" cy="4114800"/>
            <a:chOff x="0" y="0"/>
            <a:chExt cx="1471788" cy="812800"/>
          </a:xfrm>
        </p:grpSpPr>
        <p:sp>
          <p:nvSpPr>
            <p:cNvPr id="7" name="Freeform 7"/>
            <p:cNvSpPr/>
            <p:nvPr/>
          </p:nvSpPr>
          <p:spPr>
            <a:xfrm>
              <a:off x="0" y="0"/>
              <a:ext cx="1471788" cy="812800"/>
            </a:xfrm>
            <a:custGeom>
              <a:avLst/>
              <a:gdLst/>
              <a:ahLst/>
              <a:cxnLst/>
              <a:rect l="l" t="t" r="r" b="b"/>
              <a:pathLst>
                <a:path w="1471788" h="812800">
                  <a:moveTo>
                    <a:pt x="0" y="0"/>
                  </a:moveTo>
                  <a:lnTo>
                    <a:pt x="1471788" y="0"/>
                  </a:lnTo>
                  <a:lnTo>
                    <a:pt x="1471788" y="812800"/>
                  </a:lnTo>
                  <a:lnTo>
                    <a:pt x="0" y="812800"/>
                  </a:lnTo>
                  <a:close/>
                </a:path>
              </a:pathLst>
            </a:custGeom>
            <a:blipFill>
              <a:blip r:embed="rId3" cstate="email">
                <a:extLst>
                  <a:ext uri="{28A0092B-C50C-407E-A947-70E740481C1C}">
                    <a14:useLocalDpi xmlns:a14="http://schemas.microsoft.com/office/drawing/2010/main"/>
                  </a:ext>
                </a:extLst>
              </a:blip>
              <a:stretch>
                <a:fillRect l="-8907" r="-8907"/>
              </a:stretch>
            </a:blipFill>
            <a:ln w="19050" cap="sq">
              <a:solidFill>
                <a:srgbClr val="000000"/>
              </a:solidFill>
              <a:prstDash val="solid"/>
              <a:miter/>
            </a:ln>
          </p:spPr>
          <p:txBody>
            <a:bodyPr/>
            <a:lstStyle/>
            <a:p>
              <a:endParaRPr lang="en-US"/>
            </a:p>
          </p:txBody>
        </p:sp>
      </p:grpSp>
      <p:sp>
        <p:nvSpPr>
          <p:cNvPr id="8" name="TextBox 8"/>
          <p:cNvSpPr txBox="1"/>
          <p:nvPr/>
        </p:nvSpPr>
        <p:spPr>
          <a:xfrm>
            <a:off x="4463296" y="465455"/>
            <a:ext cx="8771380" cy="1012191"/>
          </a:xfrm>
          <a:prstGeom prst="rect">
            <a:avLst/>
          </a:prstGeom>
        </p:spPr>
        <p:txBody>
          <a:bodyPr lIns="0" tIns="0" rIns="0" bIns="0" rtlCol="0" anchor="t">
            <a:spAutoFit/>
          </a:bodyPr>
          <a:lstStyle/>
          <a:p>
            <a:pPr algn="l">
              <a:lnSpc>
                <a:spcPts val="8259"/>
              </a:lnSpc>
              <a:spcBef>
                <a:spcPct val="0"/>
              </a:spcBef>
            </a:pPr>
            <a:r>
              <a:rPr lang="en-US" sz="5899">
                <a:solidFill>
                  <a:srgbClr val="008037"/>
                </a:solidFill>
                <a:latin typeface="Montserrat Ultra-Bold"/>
              </a:rPr>
              <a:t>INGREDIENT SECTION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122985"/>
            <a:ext cx="18288000" cy="4769551"/>
            <a:chOff x="0" y="0"/>
            <a:chExt cx="6186311" cy="1613404"/>
          </a:xfrm>
        </p:grpSpPr>
        <p:sp>
          <p:nvSpPr>
            <p:cNvPr id="3" name="Freeform 3"/>
            <p:cNvSpPr/>
            <p:nvPr/>
          </p:nvSpPr>
          <p:spPr>
            <a:xfrm>
              <a:off x="0" y="0"/>
              <a:ext cx="6186311" cy="1613404"/>
            </a:xfrm>
            <a:custGeom>
              <a:avLst/>
              <a:gdLst/>
              <a:ahLst/>
              <a:cxnLst/>
              <a:rect l="l" t="t" r="r" b="b"/>
              <a:pathLst>
                <a:path w="6186311" h="1613404">
                  <a:moveTo>
                    <a:pt x="0" y="0"/>
                  </a:moveTo>
                  <a:lnTo>
                    <a:pt x="6186311" y="0"/>
                  </a:lnTo>
                  <a:lnTo>
                    <a:pt x="6186311" y="1613404"/>
                  </a:lnTo>
                  <a:lnTo>
                    <a:pt x="0" y="1613404"/>
                  </a:lnTo>
                  <a:close/>
                </a:path>
              </a:pathLst>
            </a:custGeom>
            <a:solidFill>
              <a:srgbClr val="6FA82F"/>
            </a:solidFill>
          </p:spPr>
          <p:txBody>
            <a:bodyPr/>
            <a:lstStyle/>
            <a:p>
              <a:endParaRPr lang="en-US"/>
            </a:p>
          </p:txBody>
        </p:sp>
      </p:grpSp>
      <p:sp>
        <p:nvSpPr>
          <p:cNvPr id="4" name="TextBox 4"/>
          <p:cNvSpPr txBox="1"/>
          <p:nvPr/>
        </p:nvSpPr>
        <p:spPr>
          <a:xfrm>
            <a:off x="3626953" y="412011"/>
            <a:ext cx="11034095" cy="778510"/>
          </a:xfrm>
          <a:prstGeom prst="rect">
            <a:avLst/>
          </a:prstGeom>
        </p:spPr>
        <p:txBody>
          <a:bodyPr lIns="0" tIns="0" rIns="0" bIns="0" rtlCol="0" anchor="t">
            <a:spAutoFit/>
          </a:bodyPr>
          <a:lstStyle/>
          <a:p>
            <a:pPr algn="l">
              <a:lnSpc>
                <a:spcPts val="6440"/>
              </a:lnSpc>
            </a:pPr>
            <a:r>
              <a:rPr lang="en-US" sz="4600">
                <a:solidFill>
                  <a:srgbClr val="000000"/>
                </a:solidFill>
                <a:latin typeface="Montserrat Bold"/>
              </a:rPr>
              <a:t>TECHNOLOGICAL </a:t>
            </a:r>
            <a:r>
              <a:rPr lang="en-US" sz="4600">
                <a:solidFill>
                  <a:srgbClr val="008037"/>
                </a:solidFill>
                <a:latin typeface="Montserrat Bold"/>
              </a:rPr>
              <a:t>FOUNDATIONS</a:t>
            </a:r>
          </a:p>
        </p:txBody>
      </p:sp>
      <p:sp>
        <p:nvSpPr>
          <p:cNvPr id="5" name="TextBox 5"/>
          <p:cNvSpPr txBox="1"/>
          <p:nvPr/>
        </p:nvSpPr>
        <p:spPr>
          <a:xfrm>
            <a:off x="-915587" y="1559560"/>
            <a:ext cx="19203587" cy="8727440"/>
          </a:xfrm>
          <a:prstGeom prst="rect">
            <a:avLst/>
          </a:prstGeom>
        </p:spPr>
        <p:txBody>
          <a:bodyPr lIns="0" tIns="0" rIns="0" bIns="0" rtlCol="0" anchor="t">
            <a:spAutoFit/>
          </a:bodyPr>
          <a:lstStyle/>
          <a:p>
            <a:pPr marL="1878336" lvl="3" indent="-469584" algn="l">
              <a:lnSpc>
                <a:spcPts val="4060"/>
              </a:lnSpc>
              <a:buFont typeface="Arial"/>
              <a:buChar char="￭"/>
            </a:pPr>
            <a:r>
              <a:rPr lang="en-US" sz="2900">
                <a:solidFill>
                  <a:srgbClr val="000000"/>
                </a:solidFill>
                <a:latin typeface="Canva Sans"/>
              </a:rPr>
              <a:t>Built using HTML, CSS and React.js for a responsive and intuitive user interface.</a:t>
            </a:r>
          </a:p>
          <a:p>
            <a:pPr marL="1878336" lvl="3" indent="-469584" algn="l">
              <a:lnSpc>
                <a:spcPts val="4060"/>
              </a:lnSpc>
              <a:buFont typeface="Arial"/>
              <a:buChar char="￭"/>
            </a:pPr>
            <a:r>
              <a:rPr lang="en-US" sz="2900">
                <a:solidFill>
                  <a:srgbClr val="000000"/>
                </a:solidFill>
                <a:latin typeface="Canva Sans"/>
              </a:rPr>
              <a:t>Utilizes local storage to securely store user information and preferences.</a:t>
            </a:r>
          </a:p>
          <a:p>
            <a:pPr marL="1878336" lvl="3" indent="-469584" algn="l">
              <a:lnSpc>
                <a:spcPts val="4060"/>
              </a:lnSpc>
              <a:buFont typeface="Arial"/>
              <a:buChar char="￭"/>
            </a:pPr>
            <a:r>
              <a:rPr lang="en-US" sz="2900">
                <a:solidFill>
                  <a:srgbClr val="000000"/>
                </a:solidFill>
                <a:latin typeface="Canva Sans"/>
              </a:rPr>
              <a:t>Integration of external libraries such as:</a:t>
            </a:r>
          </a:p>
          <a:p>
            <a:pPr marL="1878336" lvl="3" indent="-469584" algn="l">
              <a:lnSpc>
                <a:spcPts val="4060"/>
              </a:lnSpc>
              <a:buFont typeface="Arial"/>
              <a:buChar char="￭"/>
            </a:pPr>
            <a:r>
              <a:rPr lang="en-US" sz="2900">
                <a:solidFill>
                  <a:srgbClr val="000000"/>
                </a:solidFill>
                <a:latin typeface="Canva Sans Bold"/>
              </a:rPr>
              <a:t>React Router</a:t>
            </a:r>
            <a:r>
              <a:rPr lang="en-US" sz="2900">
                <a:solidFill>
                  <a:srgbClr val="000000"/>
                </a:solidFill>
                <a:latin typeface="Canva Sans"/>
              </a:rPr>
              <a:t>: Facilitates client-side routing for seamless navigation between pages and components.</a:t>
            </a:r>
          </a:p>
          <a:p>
            <a:pPr marL="1878336" lvl="3" indent="-469584" algn="l">
              <a:lnSpc>
                <a:spcPts val="4060"/>
              </a:lnSpc>
              <a:buFont typeface="Arial"/>
              <a:buChar char="￭"/>
            </a:pPr>
            <a:r>
              <a:rPr lang="en-US" sz="2900">
                <a:solidFill>
                  <a:srgbClr val="FFFFFF"/>
                </a:solidFill>
                <a:latin typeface="Canva Sans Bold"/>
              </a:rPr>
              <a:t>Context API (Shop Context Provider)</a:t>
            </a:r>
            <a:r>
              <a:rPr lang="en-US" sz="2900">
                <a:solidFill>
                  <a:srgbClr val="FFFFFF"/>
                </a:solidFill>
                <a:latin typeface="Canva Sans"/>
              </a:rPr>
              <a:t>: Manages global state and facilitates data sharing between components.</a:t>
            </a:r>
          </a:p>
          <a:p>
            <a:pPr marL="1878336" lvl="3" indent="-469584" algn="l">
              <a:lnSpc>
                <a:spcPts val="4060"/>
              </a:lnSpc>
              <a:buFont typeface="Arial"/>
              <a:buChar char="￭"/>
            </a:pPr>
            <a:r>
              <a:rPr lang="en-US" sz="2900">
                <a:solidFill>
                  <a:srgbClr val="FFFFFF"/>
                </a:solidFill>
                <a:latin typeface="Canva Sans Bold"/>
              </a:rPr>
              <a:t>useState and useEffect Hooks</a:t>
            </a:r>
            <a:r>
              <a:rPr lang="en-US" sz="2900">
                <a:solidFill>
                  <a:srgbClr val="FFFFFF"/>
                </a:solidFill>
                <a:latin typeface="Canva Sans"/>
              </a:rPr>
              <a:t>: Enables state management and handling of side effects within functional components.</a:t>
            </a:r>
          </a:p>
          <a:p>
            <a:pPr marL="1878336" lvl="3" indent="-469584" algn="l">
              <a:lnSpc>
                <a:spcPts val="4060"/>
              </a:lnSpc>
              <a:buFont typeface="Arial"/>
              <a:buChar char="￭"/>
            </a:pPr>
            <a:r>
              <a:rPr lang="en-US" sz="2900">
                <a:solidFill>
                  <a:srgbClr val="FFFFFF"/>
                </a:solidFill>
                <a:latin typeface="Canva Sans Bold"/>
              </a:rPr>
              <a:t>CSS Modules</a:t>
            </a:r>
            <a:r>
              <a:rPr lang="en-US" sz="2900">
                <a:solidFill>
                  <a:srgbClr val="FFFFFF"/>
                </a:solidFill>
                <a:latin typeface="Canva Sans"/>
              </a:rPr>
              <a:t>: Utilized for scoped styling, ensuring encapsulation and preventing style conflicts.</a:t>
            </a:r>
          </a:p>
          <a:p>
            <a:pPr marL="1878336" lvl="3" indent="-469584" algn="l">
              <a:lnSpc>
                <a:spcPts val="4060"/>
              </a:lnSpc>
              <a:buFont typeface="Arial"/>
              <a:buChar char="￭"/>
            </a:pPr>
            <a:r>
              <a:rPr lang="en-US" sz="2900">
                <a:solidFill>
                  <a:srgbClr val="FFFFFF"/>
                </a:solidFill>
                <a:latin typeface="Canva Sans Bold"/>
              </a:rPr>
              <a:t>React Context (Shop Context)</a:t>
            </a:r>
            <a:r>
              <a:rPr lang="en-US" sz="2900">
                <a:solidFill>
                  <a:srgbClr val="FFFFFF"/>
                </a:solidFill>
                <a:latin typeface="Canva Sans"/>
              </a:rPr>
              <a:t>: Provides a centralized approach to state management, reducing prop drilling and enhancing scalability.</a:t>
            </a:r>
          </a:p>
          <a:p>
            <a:pPr marL="1878336" lvl="3" indent="-469584" algn="l">
              <a:lnSpc>
                <a:spcPts val="4060"/>
              </a:lnSpc>
              <a:buFont typeface="Arial"/>
              <a:buChar char="￭"/>
            </a:pPr>
            <a:r>
              <a:rPr lang="en-US" sz="2900">
                <a:solidFill>
                  <a:srgbClr val="FFFFFF"/>
                </a:solidFill>
                <a:latin typeface="Canva Sans Bold"/>
              </a:rPr>
              <a:t>React Hooks (useContext)</a:t>
            </a:r>
            <a:r>
              <a:rPr lang="en-US" sz="2900">
                <a:solidFill>
                  <a:srgbClr val="FFFFFF"/>
                </a:solidFill>
                <a:latin typeface="Canva Sans"/>
              </a:rPr>
              <a:t>: Allows functional components to consume context, simplifying state management and component interactions.</a:t>
            </a:r>
          </a:p>
          <a:p>
            <a:pPr marL="626112" lvl="1" indent="-313056" algn="l">
              <a:lnSpc>
                <a:spcPts val="4060"/>
              </a:lnSpc>
              <a:buFont typeface="Arial"/>
              <a:buChar char="•"/>
            </a:pPr>
            <a:endParaRPr lang="en-US" sz="2900">
              <a:solidFill>
                <a:srgbClr val="FFFFFF"/>
              </a:solidFill>
              <a:latin typeface="Canva Sans"/>
            </a:endParaRPr>
          </a:p>
          <a:p>
            <a:pPr marL="626112" lvl="1" indent="-313056" algn="ctr">
              <a:lnSpc>
                <a:spcPts val="4060"/>
              </a:lnSpc>
              <a:buFont typeface="Arial"/>
              <a:buChar char="•"/>
            </a:pPr>
            <a:endParaRPr lang="en-US" sz="2900">
              <a:solidFill>
                <a:srgbClr val="FFFFFF"/>
              </a:solidFill>
              <a:latin typeface="Canva Sans"/>
            </a:endParaRPr>
          </a:p>
          <a:p>
            <a:pPr marL="626112" lvl="1" indent="-313056" algn="ctr">
              <a:lnSpc>
                <a:spcPts val="4060"/>
              </a:lnSpc>
              <a:buFont typeface="Arial"/>
              <a:buChar char="•"/>
            </a:pPr>
            <a:endParaRPr lang="en-US" sz="2900">
              <a:solidFill>
                <a:srgbClr val="FFFFFF"/>
              </a:solidFill>
              <a:latin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640440" cy="10287000"/>
            <a:chOff x="0" y="0"/>
            <a:chExt cx="2922815" cy="3479800"/>
          </a:xfrm>
        </p:grpSpPr>
        <p:sp>
          <p:nvSpPr>
            <p:cNvPr id="3" name="Freeform 3"/>
            <p:cNvSpPr/>
            <p:nvPr/>
          </p:nvSpPr>
          <p:spPr>
            <a:xfrm>
              <a:off x="0" y="0"/>
              <a:ext cx="2922815" cy="3479800"/>
            </a:xfrm>
            <a:custGeom>
              <a:avLst/>
              <a:gdLst/>
              <a:ahLst/>
              <a:cxnLst/>
              <a:rect l="l" t="t" r="r" b="b"/>
              <a:pathLst>
                <a:path w="2922815" h="3479800">
                  <a:moveTo>
                    <a:pt x="0" y="0"/>
                  </a:moveTo>
                  <a:lnTo>
                    <a:pt x="2922815" y="0"/>
                  </a:lnTo>
                  <a:lnTo>
                    <a:pt x="2922815" y="3479800"/>
                  </a:lnTo>
                  <a:lnTo>
                    <a:pt x="0" y="3479800"/>
                  </a:lnTo>
                  <a:close/>
                </a:path>
              </a:pathLst>
            </a:custGeom>
            <a:solidFill>
              <a:srgbClr val="6FA82F"/>
            </a:solidFill>
          </p:spPr>
          <p:txBody>
            <a:bodyPr/>
            <a:lstStyle/>
            <a:p>
              <a:endParaRPr lang="en-US"/>
            </a:p>
          </p:txBody>
        </p:sp>
      </p:grpSp>
      <p:sp>
        <p:nvSpPr>
          <p:cNvPr id="4" name="TextBox 4"/>
          <p:cNvSpPr txBox="1"/>
          <p:nvPr/>
        </p:nvSpPr>
        <p:spPr>
          <a:xfrm>
            <a:off x="0" y="1255745"/>
            <a:ext cx="8337195" cy="7700010"/>
          </a:xfrm>
          <a:prstGeom prst="rect">
            <a:avLst/>
          </a:prstGeom>
        </p:spPr>
        <p:txBody>
          <a:bodyPr lIns="0" tIns="0" rIns="0" bIns="0" rtlCol="0" anchor="t">
            <a:spAutoFit/>
          </a:bodyPr>
          <a:lstStyle/>
          <a:p>
            <a:pPr marL="626112" lvl="1" indent="-313056" algn="just">
              <a:lnSpc>
                <a:spcPts val="4350"/>
              </a:lnSpc>
              <a:buFont typeface="Arial"/>
              <a:buChar char="•"/>
            </a:pPr>
            <a:r>
              <a:rPr lang="en-US" sz="2900">
                <a:solidFill>
                  <a:srgbClr val="FFFFFF"/>
                </a:solidFill>
                <a:latin typeface="Poppins Light Bold"/>
              </a:rPr>
              <a:t>Main Page:</a:t>
            </a:r>
            <a:r>
              <a:rPr lang="en-US" sz="2900">
                <a:solidFill>
                  <a:srgbClr val="FFFFFF"/>
                </a:solidFill>
                <a:latin typeface="Poppins Light"/>
              </a:rPr>
              <a:t> Upon opening the website, users are greeted with a visually appealing main page featuring quick access to various sections.</a:t>
            </a:r>
          </a:p>
          <a:p>
            <a:pPr algn="just">
              <a:lnSpc>
                <a:spcPts val="4350"/>
              </a:lnSpc>
            </a:pPr>
            <a:endParaRPr lang="en-US" sz="2900">
              <a:solidFill>
                <a:srgbClr val="FFFFFF"/>
              </a:solidFill>
              <a:latin typeface="Poppins Light"/>
            </a:endParaRPr>
          </a:p>
          <a:p>
            <a:pPr marL="626112" lvl="1" indent="-313056" algn="just">
              <a:lnSpc>
                <a:spcPts val="4350"/>
              </a:lnSpc>
              <a:buFont typeface="Arial"/>
              <a:buChar char="•"/>
            </a:pPr>
            <a:r>
              <a:rPr lang="en-US" sz="2900">
                <a:solidFill>
                  <a:srgbClr val="FFFFFF"/>
                </a:solidFill>
                <a:latin typeface="Poppins Light Bold"/>
              </a:rPr>
              <a:t>Social Page:</a:t>
            </a:r>
            <a:r>
              <a:rPr lang="en-US" sz="2900">
                <a:solidFill>
                  <a:srgbClr val="FFFFFF"/>
                </a:solidFill>
                <a:latin typeface="Poppins Light"/>
              </a:rPr>
              <a:t> Engage with a vibrant community of cooking enthusiasts, share recipes, leave comments, and discover new culinary inspirations.</a:t>
            </a:r>
          </a:p>
          <a:p>
            <a:pPr algn="just">
              <a:lnSpc>
                <a:spcPts val="4350"/>
              </a:lnSpc>
            </a:pPr>
            <a:endParaRPr lang="en-US" sz="2900">
              <a:solidFill>
                <a:srgbClr val="FFFFFF"/>
              </a:solidFill>
              <a:latin typeface="Poppins Light"/>
            </a:endParaRPr>
          </a:p>
          <a:p>
            <a:pPr marL="626112" lvl="1" indent="-313056" algn="just">
              <a:lnSpc>
                <a:spcPts val="4350"/>
              </a:lnSpc>
              <a:buFont typeface="Arial"/>
              <a:buChar char="•"/>
            </a:pPr>
            <a:r>
              <a:rPr lang="en-US" sz="2900">
                <a:solidFill>
                  <a:srgbClr val="FFFFFF"/>
                </a:solidFill>
                <a:latin typeface="Poppins Light Bold"/>
              </a:rPr>
              <a:t>Cart Page: </a:t>
            </a:r>
            <a:r>
              <a:rPr lang="en-US" sz="2900">
                <a:solidFill>
                  <a:srgbClr val="FFFFFF"/>
                </a:solidFill>
                <a:latin typeface="Poppins Light"/>
              </a:rPr>
              <a:t>Seamlessly organize and manage your shopping list, add ingredients to your cart, and proceed with secure checkout.</a:t>
            </a:r>
          </a:p>
        </p:txBody>
      </p:sp>
      <p:sp>
        <p:nvSpPr>
          <p:cNvPr id="5" name="TextBox 5"/>
          <p:cNvSpPr txBox="1"/>
          <p:nvPr/>
        </p:nvSpPr>
        <p:spPr>
          <a:xfrm>
            <a:off x="514210" y="424815"/>
            <a:ext cx="3806009" cy="603885"/>
          </a:xfrm>
          <a:prstGeom prst="rect">
            <a:avLst/>
          </a:prstGeom>
        </p:spPr>
        <p:txBody>
          <a:bodyPr lIns="0" tIns="0" rIns="0" bIns="0" rtlCol="0" anchor="t">
            <a:spAutoFit/>
          </a:bodyPr>
          <a:lstStyle/>
          <a:p>
            <a:pPr algn="l">
              <a:lnSpc>
                <a:spcPts val="5099"/>
              </a:lnSpc>
              <a:spcBef>
                <a:spcPct val="0"/>
              </a:spcBef>
            </a:pPr>
            <a:r>
              <a:rPr lang="en-US" sz="3399">
                <a:solidFill>
                  <a:srgbClr val="014920"/>
                </a:solidFill>
                <a:latin typeface="Poppins Bold"/>
              </a:rPr>
              <a:t>FUNCTIONS</a:t>
            </a:r>
          </a:p>
        </p:txBody>
      </p:sp>
      <p:sp>
        <p:nvSpPr>
          <p:cNvPr id="6" name="TextBox 6"/>
          <p:cNvSpPr txBox="1"/>
          <p:nvPr/>
        </p:nvSpPr>
        <p:spPr>
          <a:xfrm>
            <a:off x="8825377" y="1274795"/>
            <a:ext cx="9185217" cy="4098290"/>
          </a:xfrm>
          <a:prstGeom prst="rect">
            <a:avLst/>
          </a:prstGeom>
        </p:spPr>
        <p:txBody>
          <a:bodyPr lIns="0" tIns="0" rIns="0" bIns="0" rtlCol="0" anchor="t">
            <a:spAutoFit/>
          </a:bodyPr>
          <a:lstStyle/>
          <a:p>
            <a:pPr marL="626111" lvl="1" indent="-313055" algn="l">
              <a:lnSpc>
                <a:spcPts val="4060"/>
              </a:lnSpc>
              <a:buFont typeface="Arial"/>
              <a:buChar char="•"/>
            </a:pPr>
            <a:r>
              <a:rPr lang="en-US" sz="2900">
                <a:solidFill>
                  <a:srgbClr val="000000"/>
                </a:solidFill>
                <a:latin typeface="Canva Sans Bold"/>
              </a:rPr>
              <a:t>Recipe Page: </a:t>
            </a:r>
            <a:r>
              <a:rPr lang="en-US" sz="2900">
                <a:solidFill>
                  <a:srgbClr val="000000"/>
                </a:solidFill>
                <a:latin typeface="Canva Sans"/>
              </a:rPr>
              <a:t>Explore a diverse collection of recipes categorized by type, cuisine, and dietary preferences, with detailed instructions and ingredient lists.</a:t>
            </a:r>
          </a:p>
          <a:p>
            <a:pPr algn="l">
              <a:lnSpc>
                <a:spcPts val="4060"/>
              </a:lnSpc>
            </a:pPr>
            <a:endParaRPr lang="en-US" sz="2900">
              <a:solidFill>
                <a:srgbClr val="000000"/>
              </a:solidFill>
              <a:latin typeface="Canva Sans"/>
            </a:endParaRPr>
          </a:p>
          <a:p>
            <a:pPr marL="626111" lvl="1" indent="-313055" algn="l">
              <a:lnSpc>
                <a:spcPts val="4060"/>
              </a:lnSpc>
              <a:buFont typeface="Arial"/>
              <a:buChar char="•"/>
            </a:pPr>
            <a:r>
              <a:rPr lang="en-US" sz="2900">
                <a:solidFill>
                  <a:srgbClr val="000000"/>
                </a:solidFill>
                <a:latin typeface="Canva Sans Bold"/>
              </a:rPr>
              <a:t>Login Page:</a:t>
            </a:r>
            <a:r>
              <a:rPr lang="en-US" sz="2900">
                <a:solidFill>
                  <a:srgbClr val="000000"/>
                </a:solidFill>
                <a:latin typeface="Canva Sans"/>
              </a:rPr>
              <a:t> Create an account or log in to unlock personalized features, recipes, and access exclusive content.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77292" y="0"/>
            <a:ext cx="4682008" cy="10287000"/>
            <a:chOff x="0" y="0"/>
            <a:chExt cx="1583790" cy="3479800"/>
          </a:xfrm>
        </p:grpSpPr>
        <p:sp>
          <p:nvSpPr>
            <p:cNvPr id="3" name="Freeform 3"/>
            <p:cNvSpPr/>
            <p:nvPr/>
          </p:nvSpPr>
          <p:spPr>
            <a:xfrm>
              <a:off x="0" y="0"/>
              <a:ext cx="1583790" cy="3479800"/>
            </a:xfrm>
            <a:custGeom>
              <a:avLst/>
              <a:gdLst/>
              <a:ahLst/>
              <a:cxnLst/>
              <a:rect l="l" t="t" r="r" b="b"/>
              <a:pathLst>
                <a:path w="1583790" h="3479800">
                  <a:moveTo>
                    <a:pt x="0" y="0"/>
                  </a:moveTo>
                  <a:lnTo>
                    <a:pt x="1583790" y="0"/>
                  </a:lnTo>
                  <a:lnTo>
                    <a:pt x="1583790" y="3479800"/>
                  </a:lnTo>
                  <a:lnTo>
                    <a:pt x="0" y="3479800"/>
                  </a:lnTo>
                  <a:close/>
                </a:path>
              </a:pathLst>
            </a:custGeom>
            <a:solidFill>
              <a:srgbClr val="6FA82F"/>
            </a:solidFill>
          </p:spPr>
          <p:txBody>
            <a:bodyPr/>
            <a:lstStyle/>
            <a:p>
              <a:endParaRPr lang="en-US"/>
            </a:p>
          </p:txBody>
        </p:sp>
      </p:grpSp>
      <p:sp>
        <p:nvSpPr>
          <p:cNvPr id="4" name="TextBox 4"/>
          <p:cNvSpPr txBox="1"/>
          <p:nvPr/>
        </p:nvSpPr>
        <p:spPr>
          <a:xfrm>
            <a:off x="217734" y="5201913"/>
            <a:ext cx="10048391" cy="5380990"/>
          </a:xfrm>
          <a:prstGeom prst="rect">
            <a:avLst/>
          </a:prstGeom>
        </p:spPr>
        <p:txBody>
          <a:bodyPr lIns="0" tIns="0" rIns="0" bIns="0" rtlCol="0" anchor="t">
            <a:spAutoFit/>
          </a:bodyPr>
          <a:lstStyle/>
          <a:p>
            <a:pPr algn="just">
              <a:lnSpc>
                <a:spcPts val="4759"/>
              </a:lnSpc>
            </a:pPr>
            <a:endParaRPr/>
          </a:p>
          <a:p>
            <a:pPr algn="just">
              <a:lnSpc>
                <a:spcPts val="4759"/>
              </a:lnSpc>
            </a:pPr>
            <a:r>
              <a:rPr lang="en-US" sz="3399">
                <a:solidFill>
                  <a:srgbClr val="000000"/>
                </a:solidFill>
                <a:latin typeface="Canva Sans Bold"/>
              </a:rPr>
              <a:t>Login Process:</a:t>
            </a:r>
            <a:r>
              <a:rPr lang="en-US" sz="3399">
                <a:solidFill>
                  <a:srgbClr val="000000"/>
                </a:solidFill>
                <a:latin typeface="Canva Sans"/>
              </a:rPr>
              <a:t> Users input their email and password on the login page. The application checks the entered credentials against locally stored user accounts. If the credentials match, users are authenticated and redirected to the home page. If there's an error (incorrect credentials), users are alerted.</a:t>
            </a:r>
          </a:p>
          <a:p>
            <a:pPr algn="just">
              <a:lnSpc>
                <a:spcPts val="4759"/>
              </a:lnSpc>
            </a:pPr>
            <a:endParaRPr lang="en-US" sz="3399">
              <a:solidFill>
                <a:srgbClr val="000000"/>
              </a:solidFill>
              <a:latin typeface="Canva Sans"/>
            </a:endParaRPr>
          </a:p>
        </p:txBody>
      </p:sp>
      <p:grpSp>
        <p:nvGrpSpPr>
          <p:cNvPr id="5" name="Group 5"/>
          <p:cNvGrpSpPr/>
          <p:nvPr/>
        </p:nvGrpSpPr>
        <p:grpSpPr>
          <a:xfrm>
            <a:off x="217734" y="2063940"/>
            <a:ext cx="6756018" cy="3204648"/>
            <a:chOff x="0" y="0"/>
            <a:chExt cx="1713540" cy="812800"/>
          </a:xfrm>
        </p:grpSpPr>
        <p:sp>
          <p:nvSpPr>
            <p:cNvPr id="6" name="Freeform 6"/>
            <p:cNvSpPr/>
            <p:nvPr/>
          </p:nvSpPr>
          <p:spPr>
            <a:xfrm>
              <a:off x="0" y="0"/>
              <a:ext cx="1713540" cy="812800"/>
            </a:xfrm>
            <a:custGeom>
              <a:avLst/>
              <a:gdLst/>
              <a:ahLst/>
              <a:cxnLst/>
              <a:rect l="l" t="t" r="r" b="b"/>
              <a:pathLst>
                <a:path w="1713540" h="812800">
                  <a:moveTo>
                    <a:pt x="0" y="0"/>
                  </a:moveTo>
                  <a:lnTo>
                    <a:pt x="1713540" y="0"/>
                  </a:lnTo>
                  <a:lnTo>
                    <a:pt x="1713540" y="812800"/>
                  </a:lnTo>
                  <a:lnTo>
                    <a:pt x="0" y="812800"/>
                  </a:lnTo>
                  <a:close/>
                </a:path>
              </a:pathLst>
            </a:custGeom>
            <a:blipFill>
              <a:blip r:embed="rId2" cstate="email">
                <a:extLst>
                  <a:ext uri="{28A0092B-C50C-407E-A947-70E740481C1C}">
                    <a14:useLocalDpi xmlns:a14="http://schemas.microsoft.com/office/drawing/2010/main"/>
                  </a:ext>
                </a:extLst>
              </a:blip>
              <a:stretch>
                <a:fillRect l="-1640" r="-1640"/>
              </a:stretch>
            </a:blipFill>
            <a:ln w="19050" cap="sq">
              <a:solidFill>
                <a:srgbClr val="000000"/>
              </a:solidFill>
              <a:prstDash val="solid"/>
              <a:miter/>
            </a:ln>
          </p:spPr>
          <p:txBody>
            <a:bodyPr/>
            <a:lstStyle/>
            <a:p>
              <a:endParaRPr lang="en-US"/>
            </a:p>
          </p:txBody>
        </p:sp>
      </p:grpSp>
      <p:sp>
        <p:nvSpPr>
          <p:cNvPr id="7" name="TextBox 7"/>
          <p:cNvSpPr txBox="1"/>
          <p:nvPr/>
        </p:nvSpPr>
        <p:spPr>
          <a:xfrm>
            <a:off x="6652353" y="1151868"/>
            <a:ext cx="2998995" cy="1202704"/>
          </a:xfrm>
          <a:prstGeom prst="rect">
            <a:avLst/>
          </a:prstGeom>
        </p:spPr>
        <p:txBody>
          <a:bodyPr lIns="0" tIns="0" rIns="0" bIns="0" rtlCol="0" anchor="t">
            <a:spAutoFit/>
          </a:bodyPr>
          <a:lstStyle/>
          <a:p>
            <a:pPr algn="ctr">
              <a:lnSpc>
                <a:spcPts val="8784"/>
              </a:lnSpc>
              <a:spcBef>
                <a:spcPct val="0"/>
              </a:spcBef>
            </a:pPr>
            <a:r>
              <a:rPr lang="en-US" sz="6274">
                <a:solidFill>
                  <a:srgbClr val="014920"/>
                </a:solidFill>
                <a:latin typeface="Impact"/>
              </a:rPr>
              <a:t>LOGIN</a:t>
            </a:r>
          </a:p>
        </p:txBody>
      </p:sp>
      <p:sp>
        <p:nvSpPr>
          <p:cNvPr id="8" name="TextBox 8"/>
          <p:cNvSpPr txBox="1"/>
          <p:nvPr/>
        </p:nvSpPr>
        <p:spPr>
          <a:xfrm>
            <a:off x="5744249" y="141605"/>
            <a:ext cx="5315188" cy="887095"/>
          </a:xfrm>
          <a:prstGeom prst="rect">
            <a:avLst/>
          </a:prstGeom>
        </p:spPr>
        <p:txBody>
          <a:bodyPr lIns="0" tIns="0" rIns="0" bIns="0" rtlCol="0" anchor="t">
            <a:spAutoFit/>
          </a:bodyPr>
          <a:lstStyle/>
          <a:p>
            <a:pPr algn="ctr">
              <a:lnSpc>
                <a:spcPts val="7279"/>
              </a:lnSpc>
            </a:pPr>
            <a:r>
              <a:rPr lang="en-US" sz="5199" u="sng">
                <a:solidFill>
                  <a:srgbClr val="000000"/>
                </a:solidFill>
                <a:latin typeface="Canva Sans Bold"/>
              </a:rPr>
              <a:t>HOW IT</a:t>
            </a:r>
            <a:r>
              <a:rPr lang="en-US" sz="5199" u="sng">
                <a:solidFill>
                  <a:srgbClr val="014920"/>
                </a:solidFill>
                <a:latin typeface="Canva Sans Bold"/>
              </a:rPr>
              <a:t> WORKS?</a:t>
            </a:r>
          </a:p>
        </p:txBody>
      </p:sp>
      <p:grpSp>
        <p:nvGrpSpPr>
          <p:cNvPr id="9" name="Group 9"/>
          <p:cNvGrpSpPr/>
          <p:nvPr/>
        </p:nvGrpSpPr>
        <p:grpSpPr>
          <a:xfrm>
            <a:off x="10451063" y="6053652"/>
            <a:ext cx="7634471" cy="3204648"/>
            <a:chOff x="0" y="0"/>
            <a:chExt cx="1936343" cy="812800"/>
          </a:xfrm>
        </p:grpSpPr>
        <p:sp>
          <p:nvSpPr>
            <p:cNvPr id="10" name="Freeform 10"/>
            <p:cNvSpPr/>
            <p:nvPr/>
          </p:nvSpPr>
          <p:spPr>
            <a:xfrm>
              <a:off x="0" y="0"/>
              <a:ext cx="1936343" cy="812800"/>
            </a:xfrm>
            <a:custGeom>
              <a:avLst/>
              <a:gdLst/>
              <a:ahLst/>
              <a:cxnLst/>
              <a:rect l="l" t="t" r="r" b="b"/>
              <a:pathLst>
                <a:path w="1936343" h="812800">
                  <a:moveTo>
                    <a:pt x="0" y="0"/>
                  </a:moveTo>
                  <a:lnTo>
                    <a:pt x="1936343" y="0"/>
                  </a:lnTo>
                  <a:lnTo>
                    <a:pt x="1936343" y="812800"/>
                  </a:lnTo>
                  <a:lnTo>
                    <a:pt x="0" y="812800"/>
                  </a:lnTo>
                  <a:close/>
                </a:path>
              </a:pathLst>
            </a:custGeom>
            <a:blipFill>
              <a:blip r:embed="rId3" cstate="email">
                <a:extLst>
                  <a:ext uri="{28A0092B-C50C-407E-A947-70E740481C1C}">
                    <a14:useLocalDpi xmlns:a14="http://schemas.microsoft.com/office/drawing/2010/main"/>
                  </a:ext>
                </a:extLst>
              </a:blip>
              <a:stretch>
                <a:fillRect l="-3103" r="-3103"/>
              </a:stretch>
            </a:blipFill>
            <a:ln w="19050" cap="sq">
              <a:solidFill>
                <a:srgbClr val="000000"/>
              </a:solidFill>
              <a:prstDash val="solid"/>
              <a:miter/>
            </a:ln>
          </p:spPr>
          <p:txBody>
            <a:bodyPr/>
            <a:lstStyle/>
            <a:p>
              <a:endParaRPr lang="en-US"/>
            </a:p>
          </p:txBody>
        </p:sp>
      </p:grpSp>
      <p:sp>
        <p:nvSpPr>
          <p:cNvPr id="11" name="TextBox 11"/>
          <p:cNvSpPr txBox="1"/>
          <p:nvPr/>
        </p:nvSpPr>
        <p:spPr>
          <a:xfrm>
            <a:off x="7097747" y="2287898"/>
            <a:ext cx="10959089" cy="2980690"/>
          </a:xfrm>
          <a:prstGeom prst="rect">
            <a:avLst/>
          </a:prstGeom>
        </p:spPr>
        <p:txBody>
          <a:bodyPr lIns="0" tIns="0" rIns="0" bIns="0" rtlCol="0" anchor="t">
            <a:spAutoFit/>
          </a:bodyPr>
          <a:lstStyle/>
          <a:p>
            <a:pPr algn="l">
              <a:lnSpc>
                <a:spcPts val="4759"/>
              </a:lnSpc>
            </a:pPr>
            <a:r>
              <a:rPr lang="en-US" sz="3399">
                <a:solidFill>
                  <a:srgbClr val="000000"/>
                </a:solidFill>
                <a:latin typeface="Canva Sans Bold"/>
              </a:rPr>
              <a:t>Signup Process</a:t>
            </a:r>
            <a:r>
              <a:rPr lang="en-US" sz="3399">
                <a:solidFill>
                  <a:srgbClr val="000000"/>
                </a:solidFill>
                <a:latin typeface="Canva Sans"/>
              </a:rPr>
              <a:t>: Users fill out a form on the signup page with their name, email, and password. Upon submission, their information is stored locally as a new user account. After successful signup, users are directed to the login page.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70345" y="0"/>
            <a:ext cx="4682008" cy="10287000"/>
            <a:chOff x="0" y="0"/>
            <a:chExt cx="1583790" cy="3479800"/>
          </a:xfrm>
        </p:grpSpPr>
        <p:sp>
          <p:nvSpPr>
            <p:cNvPr id="3" name="Freeform 3"/>
            <p:cNvSpPr/>
            <p:nvPr/>
          </p:nvSpPr>
          <p:spPr>
            <a:xfrm>
              <a:off x="0" y="0"/>
              <a:ext cx="1583790" cy="3479800"/>
            </a:xfrm>
            <a:custGeom>
              <a:avLst/>
              <a:gdLst/>
              <a:ahLst/>
              <a:cxnLst/>
              <a:rect l="l" t="t" r="r" b="b"/>
              <a:pathLst>
                <a:path w="1583790" h="3479800">
                  <a:moveTo>
                    <a:pt x="0" y="0"/>
                  </a:moveTo>
                  <a:lnTo>
                    <a:pt x="1583790" y="0"/>
                  </a:lnTo>
                  <a:lnTo>
                    <a:pt x="1583790" y="3479800"/>
                  </a:lnTo>
                  <a:lnTo>
                    <a:pt x="0" y="3479800"/>
                  </a:lnTo>
                  <a:close/>
                </a:path>
              </a:pathLst>
            </a:custGeom>
            <a:solidFill>
              <a:srgbClr val="6FA82F"/>
            </a:solidFill>
          </p:spPr>
          <p:txBody>
            <a:bodyPr/>
            <a:lstStyle/>
            <a:p>
              <a:endParaRPr lang="en-US"/>
            </a:p>
          </p:txBody>
        </p:sp>
      </p:grpSp>
      <p:sp>
        <p:nvSpPr>
          <p:cNvPr id="4" name="TextBox 4"/>
          <p:cNvSpPr txBox="1"/>
          <p:nvPr/>
        </p:nvSpPr>
        <p:spPr>
          <a:xfrm>
            <a:off x="312131" y="981075"/>
            <a:ext cx="12680444" cy="4433606"/>
          </a:xfrm>
          <a:prstGeom prst="rect">
            <a:avLst/>
          </a:prstGeom>
        </p:spPr>
        <p:txBody>
          <a:bodyPr lIns="0" tIns="0" rIns="0" bIns="0" rtlCol="0" anchor="t">
            <a:spAutoFit/>
          </a:bodyPr>
          <a:lstStyle/>
          <a:p>
            <a:pPr marL="609610" lvl="1" indent="-304805" algn="l">
              <a:lnSpc>
                <a:spcPts val="3953"/>
              </a:lnSpc>
              <a:buFont typeface="Arial"/>
              <a:buChar char="•"/>
            </a:pPr>
            <a:r>
              <a:rPr lang="en-US" sz="2823">
                <a:solidFill>
                  <a:srgbClr val="000000"/>
                </a:solidFill>
                <a:latin typeface="Canva Sans Bold"/>
              </a:rPr>
              <a:t>Initializing the Cart:</a:t>
            </a:r>
            <a:r>
              <a:rPr lang="en-US" sz="2823">
                <a:solidFill>
                  <a:srgbClr val="000000"/>
                </a:solidFill>
                <a:latin typeface="Canva Sans"/>
              </a:rPr>
              <a:t> The cart is initialized with default quantities for each product. This is achieved through the getDefaultCart function.</a:t>
            </a:r>
          </a:p>
          <a:p>
            <a:pPr marL="609610" lvl="1" indent="-304805" algn="l">
              <a:lnSpc>
                <a:spcPts val="3953"/>
              </a:lnSpc>
              <a:buFont typeface="Arial"/>
              <a:buChar char="•"/>
            </a:pPr>
            <a:r>
              <a:rPr lang="en-US" sz="2823">
                <a:solidFill>
                  <a:srgbClr val="000000"/>
                </a:solidFill>
                <a:latin typeface="Canva Sans Bold"/>
              </a:rPr>
              <a:t>Cart Context Provider:</a:t>
            </a:r>
            <a:r>
              <a:rPr lang="en-US" sz="2823">
                <a:solidFill>
                  <a:srgbClr val="000000"/>
                </a:solidFill>
                <a:latin typeface="Canva Sans"/>
              </a:rPr>
              <a:t> The ShopContextProvider component manages the state of the cart using React's useState hook. It also provides various functions to manipulate the cart state such as addToCart, removeFromCart, updateCartItemCount, and checkout.</a:t>
            </a:r>
          </a:p>
          <a:p>
            <a:pPr marL="609610" lvl="1" indent="-304805" algn="l">
              <a:lnSpc>
                <a:spcPts val="3953"/>
              </a:lnSpc>
              <a:buFont typeface="Arial"/>
              <a:buChar char="•"/>
            </a:pPr>
            <a:r>
              <a:rPr lang="en-US" sz="2823">
                <a:solidFill>
                  <a:srgbClr val="000000"/>
                </a:solidFill>
                <a:latin typeface="Canva Sans Bold"/>
              </a:rPr>
              <a:t>Total Cart Amount Calculation: </a:t>
            </a:r>
            <a:r>
              <a:rPr lang="en-US" sz="2823">
                <a:solidFill>
                  <a:srgbClr val="000000"/>
                </a:solidFill>
                <a:latin typeface="Canva Sans"/>
              </a:rPr>
              <a:t>The getTotalCartAmount function calculates the total amount of the items in the cart by multiplying the quantity of each item by its price and summing them up.</a:t>
            </a:r>
          </a:p>
        </p:txBody>
      </p:sp>
      <p:sp>
        <p:nvSpPr>
          <p:cNvPr id="5" name="Freeform 5"/>
          <p:cNvSpPr/>
          <p:nvPr/>
        </p:nvSpPr>
        <p:spPr>
          <a:xfrm>
            <a:off x="13234236" y="804025"/>
            <a:ext cx="4561574" cy="4339475"/>
          </a:xfrm>
          <a:custGeom>
            <a:avLst/>
            <a:gdLst/>
            <a:ahLst/>
            <a:cxnLst/>
            <a:rect l="l" t="t" r="r" b="b"/>
            <a:pathLst>
              <a:path w="4561574" h="4339475">
                <a:moveTo>
                  <a:pt x="0" y="0"/>
                </a:moveTo>
                <a:lnTo>
                  <a:pt x="4561574" y="0"/>
                </a:lnTo>
                <a:lnTo>
                  <a:pt x="4561574" y="4339475"/>
                </a:lnTo>
                <a:lnTo>
                  <a:pt x="0" y="4339475"/>
                </a:lnTo>
                <a:lnTo>
                  <a:pt x="0" y="0"/>
                </a:lnTo>
                <a:close/>
              </a:path>
            </a:pathLst>
          </a:custGeom>
          <a:blipFill>
            <a:blip r:embed="rId2" cstate="email">
              <a:extLst>
                <a:ext uri="{28A0092B-C50C-407E-A947-70E740481C1C}">
                  <a14:useLocalDpi xmlns:a14="http://schemas.microsoft.com/office/drawing/2010/main"/>
                </a:ext>
              </a:extLst>
            </a:blip>
            <a:stretch>
              <a:fillRect r="-1394"/>
            </a:stretch>
          </a:blipFill>
        </p:spPr>
        <p:txBody>
          <a:bodyPr/>
          <a:lstStyle/>
          <a:p>
            <a:endParaRPr lang="en-US"/>
          </a:p>
        </p:txBody>
      </p:sp>
      <p:sp>
        <p:nvSpPr>
          <p:cNvPr id="6" name="Freeform 6"/>
          <p:cNvSpPr/>
          <p:nvPr/>
        </p:nvSpPr>
        <p:spPr>
          <a:xfrm>
            <a:off x="477185" y="6195270"/>
            <a:ext cx="4768952" cy="3063030"/>
          </a:xfrm>
          <a:custGeom>
            <a:avLst/>
            <a:gdLst/>
            <a:ahLst/>
            <a:cxnLst/>
            <a:rect l="l" t="t" r="r" b="b"/>
            <a:pathLst>
              <a:path w="4768952" h="3063030">
                <a:moveTo>
                  <a:pt x="0" y="0"/>
                </a:moveTo>
                <a:lnTo>
                  <a:pt x="4768952" y="0"/>
                </a:lnTo>
                <a:lnTo>
                  <a:pt x="4768952" y="3063030"/>
                </a:lnTo>
                <a:lnTo>
                  <a:pt x="0" y="3063030"/>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sp>
        <p:nvSpPr>
          <p:cNvPr id="7" name="TextBox 7"/>
          <p:cNvSpPr txBox="1"/>
          <p:nvPr/>
        </p:nvSpPr>
        <p:spPr>
          <a:xfrm>
            <a:off x="7644503" y="78848"/>
            <a:ext cx="2998995" cy="1202704"/>
          </a:xfrm>
          <a:prstGeom prst="rect">
            <a:avLst/>
          </a:prstGeom>
        </p:spPr>
        <p:txBody>
          <a:bodyPr lIns="0" tIns="0" rIns="0" bIns="0" rtlCol="0" anchor="t">
            <a:spAutoFit/>
          </a:bodyPr>
          <a:lstStyle/>
          <a:p>
            <a:pPr algn="ctr">
              <a:lnSpc>
                <a:spcPts val="8784"/>
              </a:lnSpc>
              <a:spcBef>
                <a:spcPct val="0"/>
              </a:spcBef>
            </a:pPr>
            <a:r>
              <a:rPr lang="en-US" sz="6274">
                <a:solidFill>
                  <a:srgbClr val="014920"/>
                </a:solidFill>
                <a:latin typeface="Impact"/>
              </a:rPr>
              <a:t>CART</a:t>
            </a:r>
          </a:p>
        </p:txBody>
      </p:sp>
      <p:sp>
        <p:nvSpPr>
          <p:cNvPr id="8" name="TextBox 8"/>
          <p:cNvSpPr txBox="1"/>
          <p:nvPr/>
        </p:nvSpPr>
        <p:spPr>
          <a:xfrm>
            <a:off x="6294953" y="5619908"/>
            <a:ext cx="11500857" cy="4929018"/>
          </a:xfrm>
          <a:prstGeom prst="rect">
            <a:avLst/>
          </a:prstGeom>
        </p:spPr>
        <p:txBody>
          <a:bodyPr lIns="0" tIns="0" rIns="0" bIns="0" rtlCol="0" anchor="t">
            <a:spAutoFit/>
          </a:bodyPr>
          <a:lstStyle/>
          <a:p>
            <a:pPr marL="608663" lvl="1" indent="-304332" algn="l">
              <a:lnSpc>
                <a:spcPts val="3946"/>
              </a:lnSpc>
              <a:buFont typeface="Arial"/>
              <a:buChar char="•"/>
            </a:pPr>
            <a:r>
              <a:rPr lang="en-US" sz="2819">
                <a:solidFill>
                  <a:srgbClr val="000000"/>
                </a:solidFill>
                <a:latin typeface="Canva Sans Bold"/>
              </a:rPr>
              <a:t>Adding Items to the Cart:</a:t>
            </a:r>
            <a:r>
              <a:rPr lang="en-US" sz="2819">
                <a:solidFill>
                  <a:srgbClr val="000000"/>
                </a:solidFill>
                <a:latin typeface="Canva Sans"/>
              </a:rPr>
              <a:t> The addToCart function increments the quantity of a specific item in the cart.</a:t>
            </a:r>
          </a:p>
          <a:p>
            <a:pPr marL="608663" lvl="1" indent="-304332" algn="l">
              <a:lnSpc>
                <a:spcPts val="3946"/>
              </a:lnSpc>
              <a:buFont typeface="Arial"/>
              <a:buChar char="•"/>
            </a:pPr>
            <a:r>
              <a:rPr lang="en-US" sz="2819">
                <a:solidFill>
                  <a:srgbClr val="000000"/>
                </a:solidFill>
                <a:latin typeface="Canva Sans Bold"/>
              </a:rPr>
              <a:t>Removing Items from the Cart: </a:t>
            </a:r>
            <a:r>
              <a:rPr lang="en-US" sz="2819">
                <a:solidFill>
                  <a:srgbClr val="000000"/>
                </a:solidFill>
                <a:latin typeface="Canva Sans"/>
              </a:rPr>
              <a:t>The removeFromCart function decrements the quantity of a specific item in the cart.</a:t>
            </a:r>
          </a:p>
          <a:p>
            <a:pPr marL="608663" lvl="1" indent="-304332" algn="l">
              <a:lnSpc>
                <a:spcPts val="3946"/>
              </a:lnSpc>
              <a:buFont typeface="Arial"/>
              <a:buChar char="•"/>
            </a:pPr>
            <a:r>
              <a:rPr lang="en-US" sz="2819">
                <a:solidFill>
                  <a:srgbClr val="000000"/>
                </a:solidFill>
                <a:latin typeface="Canva Sans Bold"/>
              </a:rPr>
              <a:t>Updating Item Count:</a:t>
            </a:r>
            <a:r>
              <a:rPr lang="en-US" sz="2819">
                <a:solidFill>
                  <a:srgbClr val="000000"/>
                </a:solidFill>
                <a:latin typeface="Canva Sans"/>
              </a:rPr>
              <a:t> The updateCartItemCount function allows users to directly set the quantity of a specific item in the cart.</a:t>
            </a:r>
          </a:p>
          <a:p>
            <a:pPr marL="608663" lvl="1" indent="-304332" algn="l">
              <a:lnSpc>
                <a:spcPts val="3946"/>
              </a:lnSpc>
              <a:buFont typeface="Arial"/>
              <a:buChar char="•"/>
            </a:pPr>
            <a:r>
              <a:rPr lang="en-US" sz="2819">
                <a:solidFill>
                  <a:srgbClr val="000000"/>
                </a:solidFill>
                <a:latin typeface="Canva Sans Bold"/>
              </a:rPr>
              <a:t>Checkout:</a:t>
            </a:r>
            <a:r>
              <a:rPr lang="en-US" sz="2819">
                <a:solidFill>
                  <a:srgbClr val="000000"/>
                </a:solidFill>
                <a:latin typeface="Canva Sans"/>
              </a:rPr>
              <a:t> The checkout function resets the cart to its default state, effectively emptying it.</a:t>
            </a:r>
          </a:p>
          <a:p>
            <a:pPr algn="l">
              <a:lnSpc>
                <a:spcPts val="3946"/>
              </a:lnSpc>
            </a:pPr>
            <a:endParaRPr lang="en-US" sz="2819">
              <a:solidFill>
                <a:srgbClr val="000000"/>
              </a:solidFill>
              <a:latin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80209" y="1028700"/>
            <a:ext cx="8979091" cy="8229600"/>
            <a:chOff x="0" y="0"/>
            <a:chExt cx="19799814" cy="18147111"/>
          </a:xfrm>
        </p:grpSpPr>
        <p:sp>
          <p:nvSpPr>
            <p:cNvPr id="3" name="Freeform 3"/>
            <p:cNvSpPr/>
            <p:nvPr/>
          </p:nvSpPr>
          <p:spPr>
            <a:xfrm>
              <a:off x="0" y="0"/>
              <a:ext cx="19799815" cy="18147111"/>
            </a:xfrm>
            <a:custGeom>
              <a:avLst/>
              <a:gdLst/>
              <a:ahLst/>
              <a:cxnLst/>
              <a:rect l="l" t="t" r="r" b="b"/>
              <a:pathLst>
                <a:path w="19799815" h="18147111">
                  <a:moveTo>
                    <a:pt x="19675354" y="59690"/>
                  </a:moveTo>
                  <a:cubicBezTo>
                    <a:pt x="19710915" y="59690"/>
                    <a:pt x="19740125" y="88900"/>
                    <a:pt x="19740125" y="124460"/>
                  </a:cubicBezTo>
                  <a:lnTo>
                    <a:pt x="19740125" y="18022650"/>
                  </a:lnTo>
                  <a:cubicBezTo>
                    <a:pt x="19740125" y="18058211"/>
                    <a:pt x="19710915" y="18087422"/>
                    <a:pt x="19675354" y="18087422"/>
                  </a:cubicBezTo>
                  <a:lnTo>
                    <a:pt x="124460" y="18087422"/>
                  </a:lnTo>
                  <a:cubicBezTo>
                    <a:pt x="88900" y="18087422"/>
                    <a:pt x="59690" y="18058211"/>
                    <a:pt x="59690" y="18022650"/>
                  </a:cubicBezTo>
                  <a:lnTo>
                    <a:pt x="59690" y="124460"/>
                  </a:lnTo>
                  <a:cubicBezTo>
                    <a:pt x="59690" y="88900"/>
                    <a:pt x="88900" y="59690"/>
                    <a:pt x="124460" y="59690"/>
                  </a:cubicBezTo>
                  <a:lnTo>
                    <a:pt x="19675354" y="59690"/>
                  </a:lnTo>
                  <a:moveTo>
                    <a:pt x="19675354" y="0"/>
                  </a:moveTo>
                  <a:lnTo>
                    <a:pt x="124460" y="0"/>
                  </a:lnTo>
                  <a:cubicBezTo>
                    <a:pt x="55880" y="0"/>
                    <a:pt x="0" y="55880"/>
                    <a:pt x="0" y="124460"/>
                  </a:cubicBezTo>
                  <a:lnTo>
                    <a:pt x="0" y="18022650"/>
                  </a:lnTo>
                  <a:cubicBezTo>
                    <a:pt x="0" y="18091231"/>
                    <a:pt x="55880" y="18147111"/>
                    <a:pt x="124460" y="18147111"/>
                  </a:cubicBezTo>
                  <a:lnTo>
                    <a:pt x="19675354" y="18147111"/>
                  </a:lnTo>
                  <a:cubicBezTo>
                    <a:pt x="19743934" y="18147111"/>
                    <a:pt x="19799815" y="18091231"/>
                    <a:pt x="19799815" y="18022650"/>
                  </a:cubicBezTo>
                  <a:lnTo>
                    <a:pt x="19799815" y="124460"/>
                  </a:lnTo>
                  <a:cubicBezTo>
                    <a:pt x="19799815" y="55880"/>
                    <a:pt x="19743934" y="0"/>
                    <a:pt x="19675354" y="0"/>
                  </a:cubicBezTo>
                  <a:close/>
                </a:path>
              </a:pathLst>
            </a:custGeom>
            <a:solidFill>
              <a:srgbClr val="008037"/>
            </a:solidFill>
          </p:spPr>
          <p:txBody>
            <a:bodyPr/>
            <a:lstStyle/>
            <a:p>
              <a:endParaRPr lang="en-US"/>
            </a:p>
          </p:txBody>
        </p:sp>
      </p:grpSp>
      <p:grpSp>
        <p:nvGrpSpPr>
          <p:cNvPr id="4" name="Group 4"/>
          <p:cNvGrpSpPr/>
          <p:nvPr/>
        </p:nvGrpSpPr>
        <p:grpSpPr>
          <a:xfrm>
            <a:off x="0" y="0"/>
            <a:ext cx="8448261" cy="10287000"/>
            <a:chOff x="0" y="0"/>
            <a:chExt cx="2857807" cy="3479800"/>
          </a:xfrm>
        </p:grpSpPr>
        <p:sp>
          <p:nvSpPr>
            <p:cNvPr id="5" name="Freeform 5"/>
            <p:cNvSpPr/>
            <p:nvPr/>
          </p:nvSpPr>
          <p:spPr>
            <a:xfrm>
              <a:off x="0" y="0"/>
              <a:ext cx="2857807" cy="3479800"/>
            </a:xfrm>
            <a:custGeom>
              <a:avLst/>
              <a:gdLst/>
              <a:ahLst/>
              <a:cxnLst/>
              <a:rect l="l" t="t" r="r" b="b"/>
              <a:pathLst>
                <a:path w="2857807" h="3479800">
                  <a:moveTo>
                    <a:pt x="0" y="0"/>
                  </a:moveTo>
                  <a:lnTo>
                    <a:pt x="2857807" y="0"/>
                  </a:lnTo>
                  <a:lnTo>
                    <a:pt x="2857807" y="3479800"/>
                  </a:lnTo>
                  <a:lnTo>
                    <a:pt x="0" y="3479800"/>
                  </a:lnTo>
                  <a:close/>
                </a:path>
              </a:pathLst>
            </a:custGeom>
            <a:solidFill>
              <a:srgbClr val="6FA82F"/>
            </a:solidFill>
          </p:spPr>
          <p:txBody>
            <a:bodyPr/>
            <a:lstStyle/>
            <a:p>
              <a:endParaRPr lang="en-US"/>
            </a:p>
          </p:txBody>
        </p:sp>
      </p:grpSp>
      <p:pic>
        <p:nvPicPr>
          <p:cNvPr id="6" name="Picture 6"/>
          <p:cNvPicPr>
            <a:picLocks noChangeAspect="1"/>
          </p:cNvPicPr>
          <p:nvPr/>
        </p:nvPicPr>
        <p:blipFill>
          <a:blip r:embed="rId2"/>
          <a:stretch>
            <a:fillRect/>
          </a:stretch>
        </p:blipFill>
        <p:spPr>
          <a:xfrm>
            <a:off x="8824140" y="1038865"/>
            <a:ext cx="8209270" cy="8209270"/>
          </a:xfrm>
          <a:prstGeom prst="rect">
            <a:avLst/>
          </a:prstGeom>
        </p:spPr>
      </p:pic>
      <p:sp>
        <p:nvSpPr>
          <p:cNvPr id="7" name="TextBox 7"/>
          <p:cNvSpPr txBox="1"/>
          <p:nvPr/>
        </p:nvSpPr>
        <p:spPr>
          <a:xfrm>
            <a:off x="1459610" y="1668135"/>
            <a:ext cx="6503128" cy="778510"/>
          </a:xfrm>
          <a:prstGeom prst="rect">
            <a:avLst/>
          </a:prstGeom>
        </p:spPr>
        <p:txBody>
          <a:bodyPr lIns="0" tIns="0" rIns="0" bIns="0" rtlCol="0" anchor="t">
            <a:spAutoFit/>
          </a:bodyPr>
          <a:lstStyle/>
          <a:p>
            <a:pPr algn="l">
              <a:lnSpc>
                <a:spcPts val="6440"/>
              </a:lnSpc>
            </a:pPr>
            <a:r>
              <a:rPr lang="en-US" sz="4600">
                <a:solidFill>
                  <a:srgbClr val="014920"/>
                </a:solidFill>
                <a:latin typeface="Montserrat Ultra-Bold"/>
              </a:rPr>
              <a:t>OUR GOALS</a:t>
            </a:r>
          </a:p>
        </p:txBody>
      </p:sp>
      <p:sp>
        <p:nvSpPr>
          <p:cNvPr id="8" name="TextBox 8"/>
          <p:cNvSpPr txBox="1"/>
          <p:nvPr/>
        </p:nvSpPr>
        <p:spPr>
          <a:xfrm>
            <a:off x="1478660" y="3038646"/>
            <a:ext cx="6503128" cy="4432935"/>
          </a:xfrm>
          <a:prstGeom prst="rect">
            <a:avLst/>
          </a:prstGeom>
        </p:spPr>
        <p:txBody>
          <a:bodyPr lIns="0" tIns="0" rIns="0" bIns="0" rtlCol="0" anchor="t">
            <a:spAutoFit/>
          </a:bodyPr>
          <a:lstStyle/>
          <a:p>
            <a:pPr algn="l">
              <a:lnSpc>
                <a:spcPts val="5099"/>
              </a:lnSpc>
            </a:pPr>
            <a:r>
              <a:rPr lang="en-US" sz="3399">
                <a:solidFill>
                  <a:srgbClr val="014920"/>
                </a:solidFill>
                <a:latin typeface="Poppins Light"/>
              </a:rPr>
              <a:t>We aim to build a community where people can help each other, where people with similar hobbies share their joys of food, where a good recipe will never be buried because of lack of platform.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35967" y="-443457"/>
            <a:ext cx="19559933" cy="11173914"/>
            <a:chOff x="0" y="0"/>
            <a:chExt cx="6339713" cy="3621659"/>
          </a:xfrm>
        </p:grpSpPr>
        <p:sp>
          <p:nvSpPr>
            <p:cNvPr id="3" name="Freeform 3"/>
            <p:cNvSpPr/>
            <p:nvPr/>
          </p:nvSpPr>
          <p:spPr>
            <a:xfrm>
              <a:off x="63500" y="63500"/>
              <a:ext cx="6212713" cy="3494659"/>
            </a:xfrm>
            <a:custGeom>
              <a:avLst/>
              <a:gdLst/>
              <a:ahLst/>
              <a:cxnLst/>
              <a:rect l="l" t="t" r="r" b="b"/>
              <a:pathLst>
                <a:path w="6212713" h="3494659">
                  <a:moveTo>
                    <a:pt x="6212713" y="0"/>
                  </a:moveTo>
                  <a:lnTo>
                    <a:pt x="6212713" y="3494659"/>
                  </a:lnTo>
                  <a:lnTo>
                    <a:pt x="0" y="3494659"/>
                  </a:lnTo>
                  <a:lnTo>
                    <a:pt x="0" y="0"/>
                  </a:lnTo>
                  <a:lnTo>
                    <a:pt x="6212713" y="0"/>
                  </a:lnTo>
                  <a:close/>
                </a:path>
              </a:pathLst>
            </a:custGeom>
            <a:blipFill>
              <a:blip r:embed="rId2" cstate="email">
                <a:extLst>
                  <a:ext uri="{28A0092B-C50C-407E-A947-70E740481C1C}">
                    <a14:useLocalDpi xmlns:a14="http://schemas.microsoft.com/office/drawing/2010/main"/>
                  </a:ext>
                </a:extLst>
              </a:blip>
              <a:stretch>
                <a:fillRect t="-16666" b="-16666"/>
              </a:stretch>
            </a:blipFill>
          </p:spPr>
          <p:txBody>
            <a:bodyPr/>
            <a:lstStyle/>
            <a:p>
              <a:endParaRPr lang="en-US"/>
            </a:p>
          </p:txBody>
        </p:sp>
        <p:sp>
          <p:nvSpPr>
            <p:cNvPr id="4" name="Freeform 4"/>
            <p:cNvSpPr/>
            <p:nvPr/>
          </p:nvSpPr>
          <p:spPr>
            <a:xfrm>
              <a:off x="0" y="0"/>
              <a:ext cx="6339713" cy="3621659"/>
            </a:xfrm>
            <a:custGeom>
              <a:avLst/>
              <a:gdLst/>
              <a:ahLst/>
              <a:cxnLst/>
              <a:rect l="l" t="t" r="r" b="b"/>
              <a:pathLst>
                <a:path w="6339713" h="3621659">
                  <a:moveTo>
                    <a:pt x="6339713" y="0"/>
                  </a:moveTo>
                  <a:lnTo>
                    <a:pt x="6339713" y="3621659"/>
                  </a:lnTo>
                  <a:lnTo>
                    <a:pt x="0" y="3621659"/>
                  </a:lnTo>
                  <a:lnTo>
                    <a:pt x="0" y="0"/>
                  </a:lnTo>
                  <a:lnTo>
                    <a:pt x="6339713" y="0"/>
                  </a:lnTo>
                  <a:close/>
                </a:path>
              </a:pathLst>
            </a:custGeom>
            <a:blipFill>
              <a:blip r:embed="rId3" cstate="email">
                <a:extLst>
                  <a:ext uri="{28A0092B-C50C-407E-A947-70E740481C1C}">
                    <a14:useLocalDpi xmlns:a14="http://schemas.microsoft.com/office/drawing/2010/main"/>
                  </a:ext>
                </a:extLst>
              </a:blip>
              <a:stretch>
                <a:fillRect l="-1" r="-1"/>
              </a:stretch>
            </a:blipFill>
          </p:spPr>
          <p:txBody>
            <a:bodyPr/>
            <a:lstStyle/>
            <a:p>
              <a:endParaRPr lang="en-US"/>
            </a:p>
          </p:txBody>
        </p:sp>
      </p:grpSp>
      <p:grpSp>
        <p:nvGrpSpPr>
          <p:cNvPr id="5" name="Group 5"/>
          <p:cNvGrpSpPr/>
          <p:nvPr/>
        </p:nvGrpSpPr>
        <p:grpSpPr>
          <a:xfrm>
            <a:off x="6116638" y="0"/>
            <a:ext cx="6054725" cy="10287000"/>
            <a:chOff x="0" y="0"/>
            <a:chExt cx="2048142" cy="3479800"/>
          </a:xfrm>
        </p:grpSpPr>
        <p:sp>
          <p:nvSpPr>
            <p:cNvPr id="6" name="Freeform 6"/>
            <p:cNvSpPr/>
            <p:nvPr/>
          </p:nvSpPr>
          <p:spPr>
            <a:xfrm>
              <a:off x="0" y="0"/>
              <a:ext cx="2048141" cy="3479800"/>
            </a:xfrm>
            <a:custGeom>
              <a:avLst/>
              <a:gdLst/>
              <a:ahLst/>
              <a:cxnLst/>
              <a:rect l="l" t="t" r="r" b="b"/>
              <a:pathLst>
                <a:path w="2048141" h="3479800">
                  <a:moveTo>
                    <a:pt x="0" y="0"/>
                  </a:moveTo>
                  <a:lnTo>
                    <a:pt x="2048141" y="0"/>
                  </a:lnTo>
                  <a:lnTo>
                    <a:pt x="2048141" y="3479800"/>
                  </a:lnTo>
                  <a:lnTo>
                    <a:pt x="0" y="3479800"/>
                  </a:lnTo>
                  <a:close/>
                </a:path>
              </a:pathLst>
            </a:custGeom>
            <a:solidFill>
              <a:srgbClr val="6FA82F"/>
            </a:solidFill>
          </p:spPr>
          <p:txBody>
            <a:bodyPr/>
            <a:lstStyle/>
            <a:p>
              <a:endParaRPr lang="en-US"/>
            </a:p>
          </p:txBody>
        </p:sp>
      </p:grpSp>
      <p:grpSp>
        <p:nvGrpSpPr>
          <p:cNvPr id="7" name="Group 7"/>
          <p:cNvGrpSpPr/>
          <p:nvPr/>
        </p:nvGrpSpPr>
        <p:grpSpPr>
          <a:xfrm>
            <a:off x="3605476" y="2028119"/>
            <a:ext cx="11077047" cy="6230761"/>
            <a:chOff x="0" y="0"/>
            <a:chExt cx="11289030" cy="6350000"/>
          </a:xfrm>
        </p:grpSpPr>
        <p:sp>
          <p:nvSpPr>
            <p:cNvPr id="8" name="Freeform 8"/>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cstate="email">
                <a:extLst>
                  <a:ext uri="{28A0092B-C50C-407E-A947-70E740481C1C}">
                    <a14:useLocalDpi xmlns:a14="http://schemas.microsoft.com/office/drawing/2010/main"/>
                  </a:ext>
                </a:extLst>
              </a:blip>
              <a:stretch>
                <a:fillRect t="-16673" b="-16673"/>
              </a:stretch>
            </a:blipFill>
          </p:spPr>
          <p:txBody>
            <a:bodyPr/>
            <a:lstStyle/>
            <a:p>
              <a:endParaRPr lang="en-US"/>
            </a:p>
          </p:txBody>
        </p:sp>
      </p:grpSp>
      <p:sp>
        <p:nvSpPr>
          <p:cNvPr id="9" name="TextBox 9"/>
          <p:cNvSpPr txBox="1"/>
          <p:nvPr/>
        </p:nvSpPr>
        <p:spPr>
          <a:xfrm>
            <a:off x="5255174" y="4328795"/>
            <a:ext cx="7777651" cy="1467485"/>
          </a:xfrm>
          <a:prstGeom prst="rect">
            <a:avLst/>
          </a:prstGeom>
        </p:spPr>
        <p:txBody>
          <a:bodyPr lIns="0" tIns="0" rIns="0" bIns="0" rtlCol="0" anchor="t">
            <a:spAutoFit/>
          </a:bodyPr>
          <a:lstStyle/>
          <a:p>
            <a:pPr algn="ctr">
              <a:lnSpc>
                <a:spcPts val="12039"/>
              </a:lnSpc>
            </a:pPr>
            <a:r>
              <a:rPr lang="en-US" sz="8599">
                <a:solidFill>
                  <a:srgbClr val="FFFFFF"/>
                </a:solidFill>
                <a:latin typeface="Montserrat Ultra-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31208" y="0"/>
            <a:ext cx="4353345" cy="10287000"/>
            <a:chOff x="0" y="0"/>
            <a:chExt cx="1472613" cy="3479800"/>
          </a:xfrm>
        </p:grpSpPr>
        <p:sp>
          <p:nvSpPr>
            <p:cNvPr id="3" name="Freeform 3"/>
            <p:cNvSpPr/>
            <p:nvPr/>
          </p:nvSpPr>
          <p:spPr>
            <a:xfrm>
              <a:off x="0" y="0"/>
              <a:ext cx="1472613" cy="3479800"/>
            </a:xfrm>
            <a:custGeom>
              <a:avLst/>
              <a:gdLst/>
              <a:ahLst/>
              <a:cxnLst/>
              <a:rect l="l" t="t" r="r" b="b"/>
              <a:pathLst>
                <a:path w="1472613" h="3479800">
                  <a:moveTo>
                    <a:pt x="0" y="0"/>
                  </a:moveTo>
                  <a:lnTo>
                    <a:pt x="1472613" y="0"/>
                  </a:lnTo>
                  <a:lnTo>
                    <a:pt x="1472613" y="3479800"/>
                  </a:lnTo>
                  <a:lnTo>
                    <a:pt x="0" y="3479800"/>
                  </a:lnTo>
                  <a:close/>
                </a:path>
              </a:pathLst>
            </a:custGeom>
            <a:solidFill>
              <a:srgbClr val="6FA82F"/>
            </a:solidFill>
          </p:spPr>
          <p:txBody>
            <a:bodyPr/>
            <a:lstStyle/>
            <a:p>
              <a:endParaRPr lang="en-US"/>
            </a:p>
          </p:txBody>
        </p:sp>
      </p:grpSp>
      <p:grpSp>
        <p:nvGrpSpPr>
          <p:cNvPr id="4" name="Group 4"/>
          <p:cNvGrpSpPr/>
          <p:nvPr/>
        </p:nvGrpSpPr>
        <p:grpSpPr>
          <a:xfrm>
            <a:off x="11031208" y="682308"/>
            <a:ext cx="3900488" cy="5572125"/>
            <a:chOff x="0" y="0"/>
            <a:chExt cx="4445000" cy="6350000"/>
          </a:xfrm>
        </p:grpSpPr>
        <p:sp>
          <p:nvSpPr>
            <p:cNvPr id="5" name="Freeform 5"/>
            <p:cNvSpPr/>
            <p:nvPr/>
          </p:nvSpPr>
          <p:spPr>
            <a:xfrm>
              <a:off x="0" y="0"/>
              <a:ext cx="4445000" cy="6350000"/>
            </a:xfrm>
            <a:custGeom>
              <a:avLst/>
              <a:gdLst/>
              <a:ahLst/>
              <a:cxnLst/>
              <a:rect l="l" t="t" r="r" b="b"/>
              <a:pathLst>
                <a:path w="4445000" h="6350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2" cstate="email">
                <a:extLst>
                  <a:ext uri="{28A0092B-C50C-407E-A947-70E740481C1C}">
                    <a14:useLocalDpi xmlns:a14="http://schemas.microsoft.com/office/drawing/2010/main"/>
                  </a:ext>
                </a:extLst>
              </a:blip>
              <a:stretch>
                <a:fillRect l="-21428" r="-21428"/>
              </a:stretch>
            </a:blipFill>
          </p:spPr>
          <p:txBody>
            <a:bodyPr/>
            <a:lstStyle/>
            <a:p>
              <a:endParaRPr lang="en-US"/>
            </a:p>
          </p:txBody>
        </p:sp>
      </p:grpSp>
      <p:sp>
        <p:nvSpPr>
          <p:cNvPr id="6" name="TextBox 6"/>
          <p:cNvSpPr txBox="1"/>
          <p:nvPr/>
        </p:nvSpPr>
        <p:spPr>
          <a:xfrm>
            <a:off x="1627317" y="596583"/>
            <a:ext cx="7820807" cy="778510"/>
          </a:xfrm>
          <a:prstGeom prst="rect">
            <a:avLst/>
          </a:prstGeom>
        </p:spPr>
        <p:txBody>
          <a:bodyPr lIns="0" tIns="0" rIns="0" bIns="0" rtlCol="0" anchor="t">
            <a:spAutoFit/>
          </a:bodyPr>
          <a:lstStyle/>
          <a:p>
            <a:pPr algn="l">
              <a:lnSpc>
                <a:spcPts val="6440"/>
              </a:lnSpc>
            </a:pPr>
            <a:r>
              <a:rPr lang="en-US" sz="4600">
                <a:solidFill>
                  <a:srgbClr val="000000"/>
                </a:solidFill>
                <a:latin typeface="Montserrat Ultra-Bold"/>
              </a:rPr>
              <a:t>NEED OF THE PROJECT?</a:t>
            </a:r>
          </a:p>
        </p:txBody>
      </p:sp>
      <p:sp>
        <p:nvSpPr>
          <p:cNvPr id="7" name="TextBox 7"/>
          <p:cNvSpPr txBox="1"/>
          <p:nvPr/>
        </p:nvSpPr>
        <p:spPr>
          <a:xfrm>
            <a:off x="664691" y="1817432"/>
            <a:ext cx="9746059" cy="6985635"/>
          </a:xfrm>
          <a:prstGeom prst="rect">
            <a:avLst/>
          </a:prstGeom>
        </p:spPr>
        <p:txBody>
          <a:bodyPr lIns="0" tIns="0" rIns="0" bIns="0" rtlCol="0" anchor="t">
            <a:spAutoFit/>
          </a:bodyPr>
          <a:lstStyle/>
          <a:p>
            <a:pPr marL="734059" lvl="1" indent="-367030" algn="l">
              <a:lnSpc>
                <a:spcPts val="5099"/>
              </a:lnSpc>
              <a:buFont typeface="Arial"/>
              <a:buChar char="•"/>
            </a:pPr>
            <a:r>
              <a:rPr lang="en-US" sz="3399" dirty="0">
                <a:solidFill>
                  <a:srgbClr val="000000"/>
                </a:solidFill>
                <a:latin typeface="Poppins Light"/>
              </a:rPr>
              <a:t>In today's digital age, more people are turning to cooking as a creative outlet and a way to connect with others with similar tastes.</a:t>
            </a:r>
          </a:p>
          <a:p>
            <a:pPr marL="734059" lvl="1" indent="-367030" algn="l">
              <a:lnSpc>
                <a:spcPts val="5099"/>
              </a:lnSpc>
              <a:buFont typeface="Arial"/>
              <a:buChar char="•"/>
            </a:pPr>
            <a:r>
              <a:rPr lang="en-US" sz="3399" dirty="0">
                <a:solidFill>
                  <a:srgbClr val="000000"/>
                </a:solidFill>
                <a:latin typeface="Poppins Light"/>
              </a:rPr>
              <a:t>However, the abundance of recipes scattered across the internet, the challenge of organizing ingredients, and the desire for community-driven experiences inspired us to create </a:t>
            </a:r>
            <a:r>
              <a:rPr lang="en-US" sz="3399" dirty="0" err="1">
                <a:solidFill>
                  <a:srgbClr val="000000"/>
                </a:solidFill>
                <a:latin typeface="Poppins Light"/>
              </a:rPr>
              <a:t>CulinaryCrafts</a:t>
            </a:r>
            <a:r>
              <a:rPr lang="en-US" sz="3399" dirty="0">
                <a:solidFill>
                  <a:srgbClr val="000000"/>
                </a:solidFill>
                <a:latin typeface="Poppins Light"/>
              </a:rPr>
              <a:t>.</a:t>
            </a:r>
          </a:p>
          <a:p>
            <a:pPr algn="l">
              <a:lnSpc>
                <a:spcPts val="5099"/>
              </a:lnSpc>
            </a:pPr>
            <a:endParaRPr lang="en-US" sz="3399" dirty="0">
              <a:solidFill>
                <a:srgbClr val="000000"/>
              </a:solidFill>
              <a:latin typeface="Poppins Light"/>
            </a:endParaRPr>
          </a:p>
        </p:txBody>
      </p:sp>
      <p:grpSp>
        <p:nvGrpSpPr>
          <p:cNvPr id="8" name="Group 8"/>
          <p:cNvGrpSpPr/>
          <p:nvPr/>
        </p:nvGrpSpPr>
        <p:grpSpPr>
          <a:xfrm>
            <a:off x="13358812" y="3468370"/>
            <a:ext cx="3900488" cy="5572125"/>
            <a:chOff x="0" y="0"/>
            <a:chExt cx="4445000" cy="6350000"/>
          </a:xfrm>
        </p:grpSpPr>
        <p:sp>
          <p:nvSpPr>
            <p:cNvPr id="9" name="Freeform 9"/>
            <p:cNvSpPr/>
            <p:nvPr/>
          </p:nvSpPr>
          <p:spPr>
            <a:xfrm>
              <a:off x="0" y="0"/>
              <a:ext cx="4445000" cy="6350000"/>
            </a:xfrm>
            <a:custGeom>
              <a:avLst/>
              <a:gdLst/>
              <a:ahLst/>
              <a:cxnLst/>
              <a:rect l="l" t="t" r="r" b="b"/>
              <a:pathLst>
                <a:path w="4445000" h="6350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3" cstate="email">
                <a:extLst>
                  <a:ext uri="{28A0092B-C50C-407E-A947-70E740481C1C}">
                    <a14:useLocalDpi xmlns:a14="http://schemas.microsoft.com/office/drawing/2010/main"/>
                  </a:ext>
                </a:extLst>
              </a:blip>
              <a:stretch>
                <a:fillRect l="-3571" r="-3571"/>
              </a:stretch>
            </a:blipFill>
          </p:spPr>
          <p:txBody>
            <a:bodyPr/>
            <a:lstStyle/>
            <a:p>
              <a:endParaRPr lang="en-US"/>
            </a:p>
          </p:txBody>
        </p:sp>
      </p:grpSp>
      <p:grpSp>
        <p:nvGrpSpPr>
          <p:cNvPr id="10" name="Group 10"/>
          <p:cNvGrpSpPr/>
          <p:nvPr/>
        </p:nvGrpSpPr>
        <p:grpSpPr>
          <a:xfrm>
            <a:off x="10606727" y="1375092"/>
            <a:ext cx="6860627" cy="7327389"/>
            <a:chOff x="0" y="0"/>
            <a:chExt cx="10510102" cy="11225154"/>
          </a:xfrm>
        </p:grpSpPr>
        <p:sp>
          <p:nvSpPr>
            <p:cNvPr id="11" name="Freeform 11"/>
            <p:cNvSpPr/>
            <p:nvPr/>
          </p:nvSpPr>
          <p:spPr>
            <a:xfrm>
              <a:off x="0" y="0"/>
              <a:ext cx="10510102" cy="11225154"/>
            </a:xfrm>
            <a:custGeom>
              <a:avLst/>
              <a:gdLst/>
              <a:ahLst/>
              <a:cxnLst/>
              <a:rect l="l" t="t" r="r" b="b"/>
              <a:pathLst>
                <a:path w="10510102" h="11225154">
                  <a:moveTo>
                    <a:pt x="10385641" y="59690"/>
                  </a:moveTo>
                  <a:cubicBezTo>
                    <a:pt x="10421202" y="59690"/>
                    <a:pt x="10450412" y="88900"/>
                    <a:pt x="10450412" y="124460"/>
                  </a:cubicBezTo>
                  <a:lnTo>
                    <a:pt x="10450412" y="11100695"/>
                  </a:lnTo>
                  <a:cubicBezTo>
                    <a:pt x="10450412" y="11136254"/>
                    <a:pt x="10421202" y="11165464"/>
                    <a:pt x="10385641" y="11165464"/>
                  </a:cubicBezTo>
                  <a:lnTo>
                    <a:pt x="124460" y="11165464"/>
                  </a:lnTo>
                  <a:cubicBezTo>
                    <a:pt x="88900" y="11165464"/>
                    <a:pt x="59690" y="11136254"/>
                    <a:pt x="59690" y="11100695"/>
                  </a:cubicBezTo>
                  <a:lnTo>
                    <a:pt x="59690" y="124460"/>
                  </a:lnTo>
                  <a:cubicBezTo>
                    <a:pt x="59690" y="88900"/>
                    <a:pt x="88900" y="59690"/>
                    <a:pt x="124460" y="59690"/>
                  </a:cubicBezTo>
                  <a:lnTo>
                    <a:pt x="10385641" y="59690"/>
                  </a:lnTo>
                  <a:moveTo>
                    <a:pt x="10385641" y="0"/>
                  </a:moveTo>
                  <a:lnTo>
                    <a:pt x="124460" y="0"/>
                  </a:lnTo>
                  <a:cubicBezTo>
                    <a:pt x="55880" y="0"/>
                    <a:pt x="0" y="55880"/>
                    <a:pt x="0" y="124460"/>
                  </a:cubicBezTo>
                  <a:lnTo>
                    <a:pt x="0" y="11100695"/>
                  </a:lnTo>
                  <a:cubicBezTo>
                    <a:pt x="0" y="11169274"/>
                    <a:pt x="55880" y="11225154"/>
                    <a:pt x="124460" y="11225154"/>
                  </a:cubicBezTo>
                  <a:lnTo>
                    <a:pt x="10385642" y="11225154"/>
                  </a:lnTo>
                  <a:cubicBezTo>
                    <a:pt x="10454222" y="11225154"/>
                    <a:pt x="10510102" y="11169274"/>
                    <a:pt x="10510102" y="11100695"/>
                  </a:cubicBezTo>
                  <a:lnTo>
                    <a:pt x="10510102" y="124460"/>
                  </a:lnTo>
                  <a:cubicBezTo>
                    <a:pt x="10510102" y="55880"/>
                    <a:pt x="10454222" y="0"/>
                    <a:pt x="10385641" y="0"/>
                  </a:cubicBezTo>
                  <a:close/>
                </a:path>
              </a:pathLst>
            </a:custGeom>
            <a:solidFill>
              <a:srgbClr val="008037"/>
            </a:solidFill>
          </p:spPr>
          <p:txBody>
            <a:bodyPr/>
            <a:lstStyle/>
            <a:p>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751788"/>
            <a:ext cx="18449820" cy="3535212"/>
            <a:chOff x="0" y="0"/>
            <a:chExt cx="6241050" cy="1195862"/>
          </a:xfrm>
        </p:grpSpPr>
        <p:sp>
          <p:nvSpPr>
            <p:cNvPr id="3" name="Freeform 3"/>
            <p:cNvSpPr/>
            <p:nvPr/>
          </p:nvSpPr>
          <p:spPr>
            <a:xfrm>
              <a:off x="0" y="0"/>
              <a:ext cx="6241050" cy="1195862"/>
            </a:xfrm>
            <a:custGeom>
              <a:avLst/>
              <a:gdLst/>
              <a:ahLst/>
              <a:cxnLst/>
              <a:rect l="l" t="t" r="r" b="b"/>
              <a:pathLst>
                <a:path w="6241050" h="1195862">
                  <a:moveTo>
                    <a:pt x="0" y="0"/>
                  </a:moveTo>
                  <a:lnTo>
                    <a:pt x="6241050" y="0"/>
                  </a:lnTo>
                  <a:lnTo>
                    <a:pt x="6241050" y="1195862"/>
                  </a:lnTo>
                  <a:lnTo>
                    <a:pt x="0" y="1195862"/>
                  </a:lnTo>
                  <a:close/>
                </a:path>
              </a:pathLst>
            </a:custGeom>
            <a:solidFill>
              <a:srgbClr val="6FA82F"/>
            </a:solidFill>
          </p:spPr>
          <p:txBody>
            <a:bodyPr/>
            <a:lstStyle/>
            <a:p>
              <a:endParaRPr lang="en-US"/>
            </a:p>
          </p:txBody>
        </p:sp>
      </p:grpSp>
      <p:grpSp>
        <p:nvGrpSpPr>
          <p:cNvPr id="4" name="Group 4"/>
          <p:cNvGrpSpPr/>
          <p:nvPr/>
        </p:nvGrpSpPr>
        <p:grpSpPr>
          <a:xfrm>
            <a:off x="1741265" y="1442132"/>
            <a:ext cx="7402735" cy="7402735"/>
            <a:chOff x="0" y="0"/>
            <a:chExt cx="6350000" cy="6350000"/>
          </a:xfrm>
        </p:grpSpPr>
        <p:sp>
          <p:nvSpPr>
            <p:cNvPr id="5" name="Freeform 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2" cstate="email">
                <a:extLst>
                  <a:ext uri="{28A0092B-C50C-407E-A947-70E740481C1C}">
                    <a14:useLocalDpi xmlns:a14="http://schemas.microsoft.com/office/drawing/2010/main"/>
                  </a:ext>
                </a:extLst>
              </a:blip>
              <a:stretch>
                <a:fillRect l="-32236" r="-32236"/>
              </a:stretch>
            </a:blipFill>
          </p:spPr>
          <p:txBody>
            <a:bodyPr/>
            <a:lstStyle/>
            <a:p>
              <a:endParaRPr lang="en-US"/>
            </a:p>
          </p:txBody>
        </p:sp>
      </p:grpSp>
      <p:sp>
        <p:nvSpPr>
          <p:cNvPr id="6" name="TextBox 6"/>
          <p:cNvSpPr txBox="1"/>
          <p:nvPr/>
        </p:nvSpPr>
        <p:spPr>
          <a:xfrm>
            <a:off x="10391274" y="1356407"/>
            <a:ext cx="6746766" cy="778510"/>
          </a:xfrm>
          <a:prstGeom prst="rect">
            <a:avLst/>
          </a:prstGeom>
        </p:spPr>
        <p:txBody>
          <a:bodyPr lIns="0" tIns="0" rIns="0" bIns="0" rtlCol="0" anchor="t">
            <a:spAutoFit/>
          </a:bodyPr>
          <a:lstStyle/>
          <a:p>
            <a:pPr algn="l">
              <a:lnSpc>
                <a:spcPts val="6440"/>
              </a:lnSpc>
            </a:pPr>
            <a:r>
              <a:rPr lang="en-US" sz="4600">
                <a:solidFill>
                  <a:srgbClr val="000000"/>
                </a:solidFill>
                <a:latin typeface="Montserrat Ultra-Bold"/>
              </a:rPr>
              <a:t>WHAT IS CULINARY </a:t>
            </a:r>
          </a:p>
        </p:txBody>
      </p:sp>
      <p:sp>
        <p:nvSpPr>
          <p:cNvPr id="7" name="TextBox 7"/>
          <p:cNvSpPr txBox="1"/>
          <p:nvPr/>
        </p:nvSpPr>
        <p:spPr>
          <a:xfrm>
            <a:off x="10503481" y="3570438"/>
            <a:ext cx="6868026" cy="6267450"/>
          </a:xfrm>
          <a:prstGeom prst="rect">
            <a:avLst/>
          </a:prstGeom>
        </p:spPr>
        <p:txBody>
          <a:bodyPr lIns="0" tIns="0" rIns="0" bIns="0" rtlCol="0" anchor="t">
            <a:spAutoFit/>
          </a:bodyPr>
          <a:lstStyle/>
          <a:p>
            <a:pPr marL="647702" lvl="1" indent="-323851" algn="l">
              <a:lnSpc>
                <a:spcPts val="4500"/>
              </a:lnSpc>
              <a:buFont typeface="Arial"/>
              <a:buChar char="•"/>
            </a:pPr>
            <a:r>
              <a:rPr lang="en-US" sz="3000" dirty="0">
                <a:solidFill>
                  <a:srgbClr val="000000"/>
                </a:solidFill>
                <a:latin typeface="Poppins Light"/>
              </a:rPr>
              <a:t>Our website is meticulously crafted to simplify every step of your culinary adventure, catering to both seasoned chefs and kitchen novices alike.</a:t>
            </a:r>
          </a:p>
          <a:p>
            <a:pPr algn="l">
              <a:lnSpc>
                <a:spcPts val="4500"/>
              </a:lnSpc>
            </a:pPr>
            <a:r>
              <a:rPr lang="en-US" sz="3000" dirty="0">
                <a:solidFill>
                  <a:srgbClr val="000000"/>
                </a:solidFill>
                <a:latin typeface="Poppins Light"/>
              </a:rPr>
              <a:t> </a:t>
            </a:r>
          </a:p>
          <a:p>
            <a:pPr marL="647702" lvl="1" indent="-323851" algn="l">
              <a:lnSpc>
                <a:spcPts val="4500"/>
              </a:lnSpc>
              <a:buFont typeface="Arial"/>
              <a:buChar char="•"/>
            </a:pPr>
            <a:r>
              <a:rPr lang="en-US" sz="3000" dirty="0">
                <a:solidFill>
                  <a:srgbClr val="FFFFFF"/>
                </a:solidFill>
                <a:latin typeface="Poppins Light"/>
              </a:rPr>
              <a:t>Whether you're an experienced cook looking for inspiration or someone just starting out, </a:t>
            </a:r>
            <a:r>
              <a:rPr lang="en-US" sz="3000" dirty="0" err="1">
                <a:solidFill>
                  <a:srgbClr val="FFFFFF"/>
                </a:solidFill>
                <a:latin typeface="Poppins Light"/>
              </a:rPr>
              <a:t>CulinaryCrafts</a:t>
            </a:r>
            <a:r>
              <a:rPr lang="en-US" sz="3000" dirty="0">
                <a:solidFill>
                  <a:srgbClr val="FFFFFF"/>
                </a:solidFill>
                <a:latin typeface="Poppins Light"/>
              </a:rPr>
              <a:t> can become your best companion in the kitchen.</a:t>
            </a:r>
          </a:p>
        </p:txBody>
      </p:sp>
      <p:grpSp>
        <p:nvGrpSpPr>
          <p:cNvPr id="8" name="Group 8"/>
          <p:cNvGrpSpPr/>
          <p:nvPr/>
        </p:nvGrpSpPr>
        <p:grpSpPr>
          <a:xfrm>
            <a:off x="1270611" y="2045535"/>
            <a:ext cx="7311250" cy="7319927"/>
            <a:chOff x="0" y="0"/>
            <a:chExt cx="8950291" cy="8960914"/>
          </a:xfrm>
        </p:grpSpPr>
        <p:sp>
          <p:nvSpPr>
            <p:cNvPr id="9" name="Freeform 9"/>
            <p:cNvSpPr/>
            <p:nvPr/>
          </p:nvSpPr>
          <p:spPr>
            <a:xfrm>
              <a:off x="0" y="0"/>
              <a:ext cx="8950292" cy="8960914"/>
            </a:xfrm>
            <a:custGeom>
              <a:avLst/>
              <a:gdLst/>
              <a:ahLst/>
              <a:cxnLst/>
              <a:rect l="l" t="t" r="r" b="b"/>
              <a:pathLst>
                <a:path w="8950292" h="8960914">
                  <a:moveTo>
                    <a:pt x="8825831" y="59690"/>
                  </a:moveTo>
                  <a:cubicBezTo>
                    <a:pt x="8861392" y="59690"/>
                    <a:pt x="8890602" y="88900"/>
                    <a:pt x="8890602" y="124460"/>
                  </a:cubicBezTo>
                  <a:lnTo>
                    <a:pt x="8890602" y="8836454"/>
                  </a:lnTo>
                  <a:cubicBezTo>
                    <a:pt x="8890602" y="8872014"/>
                    <a:pt x="8861392" y="8901223"/>
                    <a:pt x="8825831" y="8901223"/>
                  </a:cubicBezTo>
                  <a:lnTo>
                    <a:pt x="124460" y="8901223"/>
                  </a:lnTo>
                  <a:cubicBezTo>
                    <a:pt x="88900" y="8901223"/>
                    <a:pt x="59690" y="8872014"/>
                    <a:pt x="59690" y="8836454"/>
                  </a:cubicBezTo>
                  <a:lnTo>
                    <a:pt x="59690" y="124460"/>
                  </a:lnTo>
                  <a:cubicBezTo>
                    <a:pt x="59690" y="88900"/>
                    <a:pt x="88900" y="59690"/>
                    <a:pt x="124460" y="59690"/>
                  </a:cubicBezTo>
                  <a:lnTo>
                    <a:pt x="8825831" y="59690"/>
                  </a:lnTo>
                  <a:moveTo>
                    <a:pt x="8825831" y="0"/>
                  </a:moveTo>
                  <a:lnTo>
                    <a:pt x="124460" y="0"/>
                  </a:lnTo>
                  <a:cubicBezTo>
                    <a:pt x="55880" y="0"/>
                    <a:pt x="0" y="55880"/>
                    <a:pt x="0" y="124460"/>
                  </a:cubicBezTo>
                  <a:lnTo>
                    <a:pt x="0" y="8836454"/>
                  </a:lnTo>
                  <a:cubicBezTo>
                    <a:pt x="0" y="8905034"/>
                    <a:pt x="55880" y="8960914"/>
                    <a:pt x="124460" y="8960914"/>
                  </a:cubicBezTo>
                  <a:lnTo>
                    <a:pt x="8825832" y="8960914"/>
                  </a:lnTo>
                  <a:cubicBezTo>
                    <a:pt x="8894411" y="8960914"/>
                    <a:pt x="8950292" y="8905034"/>
                    <a:pt x="8950292" y="8836454"/>
                  </a:cubicBezTo>
                  <a:lnTo>
                    <a:pt x="8950292" y="124460"/>
                  </a:lnTo>
                  <a:cubicBezTo>
                    <a:pt x="8950292" y="55880"/>
                    <a:pt x="8894411" y="0"/>
                    <a:pt x="8825831" y="0"/>
                  </a:cubicBezTo>
                  <a:close/>
                </a:path>
              </a:pathLst>
            </a:custGeom>
            <a:solidFill>
              <a:srgbClr val="008037"/>
            </a:solidFill>
          </p:spPr>
          <p:txBody>
            <a:bodyPr/>
            <a:lstStyle/>
            <a:p>
              <a:endParaRPr lang="en-US"/>
            </a:p>
          </p:txBody>
        </p:sp>
      </p:grpSp>
      <p:sp>
        <p:nvSpPr>
          <p:cNvPr id="10" name="TextBox 10"/>
          <p:cNvSpPr txBox="1"/>
          <p:nvPr/>
        </p:nvSpPr>
        <p:spPr>
          <a:xfrm>
            <a:off x="10391274" y="2247927"/>
            <a:ext cx="3546219" cy="778510"/>
          </a:xfrm>
          <a:prstGeom prst="rect">
            <a:avLst/>
          </a:prstGeom>
        </p:spPr>
        <p:txBody>
          <a:bodyPr lIns="0" tIns="0" rIns="0" bIns="0" rtlCol="0" anchor="t">
            <a:spAutoFit/>
          </a:bodyPr>
          <a:lstStyle/>
          <a:p>
            <a:pPr algn="l">
              <a:lnSpc>
                <a:spcPts val="6440"/>
              </a:lnSpc>
            </a:pPr>
            <a:r>
              <a:rPr lang="en-US" sz="4600">
                <a:solidFill>
                  <a:srgbClr val="008037"/>
                </a:solidFill>
                <a:latin typeface="Montserrat Ultra-Bold"/>
              </a:rPr>
              <a:t>CRAFTS?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27046" y="0"/>
            <a:ext cx="9360954" cy="10287000"/>
            <a:chOff x="0" y="0"/>
            <a:chExt cx="3166545" cy="3479800"/>
          </a:xfrm>
        </p:grpSpPr>
        <p:sp>
          <p:nvSpPr>
            <p:cNvPr id="3" name="Freeform 3"/>
            <p:cNvSpPr/>
            <p:nvPr/>
          </p:nvSpPr>
          <p:spPr>
            <a:xfrm>
              <a:off x="0" y="0"/>
              <a:ext cx="3166545" cy="3479800"/>
            </a:xfrm>
            <a:custGeom>
              <a:avLst/>
              <a:gdLst/>
              <a:ahLst/>
              <a:cxnLst/>
              <a:rect l="l" t="t" r="r" b="b"/>
              <a:pathLst>
                <a:path w="3166545" h="3479800">
                  <a:moveTo>
                    <a:pt x="0" y="0"/>
                  </a:moveTo>
                  <a:lnTo>
                    <a:pt x="3166545" y="0"/>
                  </a:lnTo>
                  <a:lnTo>
                    <a:pt x="3166545" y="3479800"/>
                  </a:lnTo>
                  <a:lnTo>
                    <a:pt x="0" y="3479800"/>
                  </a:lnTo>
                  <a:close/>
                </a:path>
              </a:pathLst>
            </a:custGeom>
            <a:solidFill>
              <a:srgbClr val="6FA82F"/>
            </a:solidFill>
          </p:spPr>
          <p:txBody>
            <a:bodyPr/>
            <a:lstStyle/>
            <a:p>
              <a:endParaRPr lang="en-US"/>
            </a:p>
          </p:txBody>
        </p:sp>
      </p:grpSp>
      <p:grpSp>
        <p:nvGrpSpPr>
          <p:cNvPr id="4" name="Group 4"/>
          <p:cNvGrpSpPr/>
          <p:nvPr/>
        </p:nvGrpSpPr>
        <p:grpSpPr>
          <a:xfrm>
            <a:off x="1493111" y="2085934"/>
            <a:ext cx="6318174" cy="6115132"/>
            <a:chOff x="0" y="0"/>
            <a:chExt cx="1471788" cy="1424490"/>
          </a:xfrm>
        </p:grpSpPr>
        <p:sp>
          <p:nvSpPr>
            <p:cNvPr id="5" name="Freeform 5"/>
            <p:cNvSpPr/>
            <p:nvPr/>
          </p:nvSpPr>
          <p:spPr>
            <a:xfrm>
              <a:off x="0" y="0"/>
              <a:ext cx="1471788" cy="1424490"/>
            </a:xfrm>
            <a:custGeom>
              <a:avLst/>
              <a:gdLst/>
              <a:ahLst/>
              <a:cxnLst/>
              <a:rect l="l" t="t" r="r" b="b"/>
              <a:pathLst>
                <a:path w="1471788" h="1424490">
                  <a:moveTo>
                    <a:pt x="0" y="0"/>
                  </a:moveTo>
                  <a:lnTo>
                    <a:pt x="1471788" y="0"/>
                  </a:lnTo>
                  <a:lnTo>
                    <a:pt x="1471788" y="1424490"/>
                  </a:lnTo>
                  <a:lnTo>
                    <a:pt x="0" y="1424490"/>
                  </a:lnTo>
                  <a:close/>
                </a:path>
              </a:pathLst>
            </a:custGeom>
            <a:blipFill>
              <a:blip r:embed="rId2" cstate="email">
                <a:extLst>
                  <a:ext uri="{28A0092B-C50C-407E-A947-70E740481C1C}">
                    <a14:useLocalDpi xmlns:a14="http://schemas.microsoft.com/office/drawing/2010/main"/>
                  </a:ext>
                </a:extLst>
              </a:blip>
              <a:stretch>
                <a:fillRect t="-443" b="-443"/>
              </a:stretch>
            </a:blipFill>
            <a:ln w="19050" cap="sq">
              <a:solidFill>
                <a:srgbClr val="000000"/>
              </a:solidFill>
              <a:prstDash val="solid"/>
              <a:miter/>
            </a:ln>
          </p:spPr>
          <p:txBody>
            <a:bodyPr/>
            <a:lstStyle/>
            <a:p>
              <a:endParaRPr lang="en-US"/>
            </a:p>
          </p:txBody>
        </p:sp>
      </p:grpSp>
      <p:grpSp>
        <p:nvGrpSpPr>
          <p:cNvPr id="6" name="Group 6"/>
          <p:cNvGrpSpPr/>
          <p:nvPr/>
        </p:nvGrpSpPr>
        <p:grpSpPr>
          <a:xfrm>
            <a:off x="10189572" y="2085934"/>
            <a:ext cx="6318174" cy="6115132"/>
            <a:chOff x="0" y="0"/>
            <a:chExt cx="1471788" cy="1424490"/>
          </a:xfrm>
        </p:grpSpPr>
        <p:sp>
          <p:nvSpPr>
            <p:cNvPr id="7" name="Freeform 7"/>
            <p:cNvSpPr/>
            <p:nvPr/>
          </p:nvSpPr>
          <p:spPr>
            <a:xfrm>
              <a:off x="0" y="0"/>
              <a:ext cx="1471788" cy="1424490"/>
            </a:xfrm>
            <a:custGeom>
              <a:avLst/>
              <a:gdLst/>
              <a:ahLst/>
              <a:cxnLst/>
              <a:rect l="l" t="t" r="r" b="b"/>
              <a:pathLst>
                <a:path w="1471788" h="1424490">
                  <a:moveTo>
                    <a:pt x="0" y="0"/>
                  </a:moveTo>
                  <a:lnTo>
                    <a:pt x="1471788" y="0"/>
                  </a:lnTo>
                  <a:lnTo>
                    <a:pt x="1471788" y="1424490"/>
                  </a:lnTo>
                  <a:lnTo>
                    <a:pt x="0" y="1424490"/>
                  </a:lnTo>
                  <a:close/>
                </a:path>
              </a:pathLst>
            </a:custGeom>
            <a:blipFill>
              <a:blip r:embed="rId3" cstate="email">
                <a:extLst>
                  <a:ext uri="{28A0092B-C50C-407E-A947-70E740481C1C}">
                    <a14:useLocalDpi xmlns:a14="http://schemas.microsoft.com/office/drawing/2010/main"/>
                  </a:ext>
                </a:extLst>
              </a:blip>
              <a:stretch>
                <a:fillRect t="-1108" b="-1108"/>
              </a:stretch>
            </a:blipFill>
            <a:ln w="19050" cap="sq">
              <a:solidFill>
                <a:srgbClr val="000000"/>
              </a:solidFill>
              <a:prstDash val="solid"/>
              <a:miter/>
            </a:ln>
          </p:spPr>
          <p:txBody>
            <a:bodyPr/>
            <a:lstStyle/>
            <a:p>
              <a:endParaRPr lang="en-US"/>
            </a:p>
          </p:txBody>
        </p:sp>
      </p:grpSp>
      <p:sp>
        <p:nvSpPr>
          <p:cNvPr id="8" name="TextBox 8"/>
          <p:cNvSpPr txBox="1"/>
          <p:nvPr/>
        </p:nvSpPr>
        <p:spPr>
          <a:xfrm>
            <a:off x="1493111" y="247269"/>
            <a:ext cx="7180868" cy="1012191"/>
          </a:xfrm>
          <a:prstGeom prst="rect">
            <a:avLst/>
          </a:prstGeom>
        </p:spPr>
        <p:txBody>
          <a:bodyPr lIns="0" tIns="0" rIns="0" bIns="0" rtlCol="0" anchor="t">
            <a:spAutoFit/>
          </a:bodyPr>
          <a:lstStyle/>
          <a:p>
            <a:pPr algn="l">
              <a:lnSpc>
                <a:spcPts val="8259"/>
              </a:lnSpc>
              <a:spcBef>
                <a:spcPct val="0"/>
              </a:spcBef>
            </a:pPr>
            <a:r>
              <a:rPr lang="en-US" sz="5899">
                <a:solidFill>
                  <a:srgbClr val="008037"/>
                </a:solidFill>
                <a:latin typeface="Montserrat Ultra-Bold"/>
              </a:rPr>
              <a:t>HOME SECTION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165" y="-1581"/>
            <a:ext cx="5269079" cy="10288581"/>
            <a:chOff x="0" y="0"/>
            <a:chExt cx="1782380" cy="3480335"/>
          </a:xfrm>
        </p:grpSpPr>
        <p:sp>
          <p:nvSpPr>
            <p:cNvPr id="3" name="Freeform 3"/>
            <p:cNvSpPr/>
            <p:nvPr/>
          </p:nvSpPr>
          <p:spPr>
            <a:xfrm>
              <a:off x="0" y="0"/>
              <a:ext cx="1782380" cy="3480335"/>
            </a:xfrm>
            <a:custGeom>
              <a:avLst/>
              <a:gdLst/>
              <a:ahLst/>
              <a:cxnLst/>
              <a:rect l="l" t="t" r="r" b="b"/>
              <a:pathLst>
                <a:path w="1782380" h="3480335">
                  <a:moveTo>
                    <a:pt x="0" y="0"/>
                  </a:moveTo>
                  <a:lnTo>
                    <a:pt x="1782380" y="0"/>
                  </a:lnTo>
                  <a:lnTo>
                    <a:pt x="1782380" y="3480335"/>
                  </a:lnTo>
                  <a:lnTo>
                    <a:pt x="0" y="3480335"/>
                  </a:lnTo>
                  <a:close/>
                </a:path>
              </a:pathLst>
            </a:custGeom>
            <a:solidFill>
              <a:srgbClr val="6FA82F"/>
            </a:solidFill>
          </p:spPr>
          <p:txBody>
            <a:bodyPr/>
            <a:lstStyle/>
            <a:p>
              <a:endParaRPr lang="en-US"/>
            </a:p>
          </p:txBody>
        </p:sp>
      </p:grpSp>
      <p:sp>
        <p:nvSpPr>
          <p:cNvPr id="4" name="TextBox 4"/>
          <p:cNvSpPr txBox="1"/>
          <p:nvPr/>
        </p:nvSpPr>
        <p:spPr>
          <a:xfrm>
            <a:off x="10079396" y="1990946"/>
            <a:ext cx="6183699" cy="6974783"/>
          </a:xfrm>
          <a:prstGeom prst="rect">
            <a:avLst/>
          </a:prstGeom>
        </p:spPr>
        <p:txBody>
          <a:bodyPr lIns="0" tIns="0" rIns="0" bIns="0" rtlCol="0" anchor="t">
            <a:spAutoFit/>
          </a:bodyPr>
          <a:lstStyle/>
          <a:p>
            <a:pPr algn="l">
              <a:lnSpc>
                <a:spcPts val="5091"/>
              </a:lnSpc>
            </a:pPr>
            <a:r>
              <a:rPr lang="en-US" sz="3394">
                <a:solidFill>
                  <a:srgbClr val="737373"/>
                </a:solidFill>
                <a:latin typeface="Poppins Light"/>
              </a:rPr>
              <a:t>It doesn’t matter whether you are an experienced cook or a foodie who is looking for something, you can share your culinary triumphs, swap your kitchen stories, connect with other foodies across all culture and places. We bring you a place where you can connect with diverse range of people of similar interest.</a:t>
            </a:r>
          </a:p>
        </p:txBody>
      </p:sp>
      <p:grpSp>
        <p:nvGrpSpPr>
          <p:cNvPr id="5" name="Group 5"/>
          <p:cNvGrpSpPr/>
          <p:nvPr/>
        </p:nvGrpSpPr>
        <p:grpSpPr>
          <a:xfrm>
            <a:off x="1706368" y="1570623"/>
            <a:ext cx="7145753" cy="7145753"/>
            <a:chOff x="0" y="0"/>
            <a:chExt cx="6350000" cy="6350000"/>
          </a:xfrm>
        </p:grpSpPr>
        <p:sp>
          <p:nvSpPr>
            <p:cNvPr id="6" name="Freeform 6"/>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cstate="email">
                <a:extLst>
                  <a:ext uri="{28A0092B-C50C-407E-A947-70E740481C1C}">
                    <a14:useLocalDpi xmlns:a14="http://schemas.microsoft.com/office/drawing/2010/main"/>
                  </a:ext>
                </a:extLst>
              </a:blip>
              <a:stretch>
                <a:fillRect l="-16666" r="-16666"/>
              </a:stretch>
            </a:blipFill>
          </p:spPr>
          <p:txBody>
            <a:bodyPr/>
            <a:lstStyle/>
            <a:p>
              <a:endParaRPr lang="en-US"/>
            </a:p>
          </p:txBody>
        </p:sp>
      </p:grpSp>
      <p:grpSp>
        <p:nvGrpSpPr>
          <p:cNvPr id="7" name="Group 7"/>
          <p:cNvGrpSpPr/>
          <p:nvPr/>
        </p:nvGrpSpPr>
        <p:grpSpPr>
          <a:xfrm>
            <a:off x="2359086" y="2086196"/>
            <a:ext cx="6919931" cy="6928144"/>
            <a:chOff x="0" y="0"/>
            <a:chExt cx="8950291" cy="8960914"/>
          </a:xfrm>
        </p:grpSpPr>
        <p:sp>
          <p:nvSpPr>
            <p:cNvPr id="8" name="Freeform 8"/>
            <p:cNvSpPr/>
            <p:nvPr/>
          </p:nvSpPr>
          <p:spPr>
            <a:xfrm>
              <a:off x="0" y="0"/>
              <a:ext cx="8950292" cy="8960914"/>
            </a:xfrm>
            <a:custGeom>
              <a:avLst/>
              <a:gdLst/>
              <a:ahLst/>
              <a:cxnLst/>
              <a:rect l="l" t="t" r="r" b="b"/>
              <a:pathLst>
                <a:path w="8950292" h="8960914">
                  <a:moveTo>
                    <a:pt x="8825831" y="59690"/>
                  </a:moveTo>
                  <a:cubicBezTo>
                    <a:pt x="8861392" y="59690"/>
                    <a:pt x="8890602" y="88900"/>
                    <a:pt x="8890602" y="124460"/>
                  </a:cubicBezTo>
                  <a:lnTo>
                    <a:pt x="8890602" y="8836454"/>
                  </a:lnTo>
                  <a:cubicBezTo>
                    <a:pt x="8890602" y="8872014"/>
                    <a:pt x="8861392" y="8901223"/>
                    <a:pt x="8825831" y="8901223"/>
                  </a:cubicBezTo>
                  <a:lnTo>
                    <a:pt x="124460" y="8901223"/>
                  </a:lnTo>
                  <a:cubicBezTo>
                    <a:pt x="88900" y="8901223"/>
                    <a:pt x="59690" y="8872014"/>
                    <a:pt x="59690" y="8836454"/>
                  </a:cubicBezTo>
                  <a:lnTo>
                    <a:pt x="59690" y="124460"/>
                  </a:lnTo>
                  <a:cubicBezTo>
                    <a:pt x="59690" y="88900"/>
                    <a:pt x="88900" y="59690"/>
                    <a:pt x="124460" y="59690"/>
                  </a:cubicBezTo>
                  <a:lnTo>
                    <a:pt x="8825831" y="59690"/>
                  </a:lnTo>
                  <a:moveTo>
                    <a:pt x="8825831" y="0"/>
                  </a:moveTo>
                  <a:lnTo>
                    <a:pt x="124460" y="0"/>
                  </a:lnTo>
                  <a:cubicBezTo>
                    <a:pt x="55880" y="0"/>
                    <a:pt x="0" y="55880"/>
                    <a:pt x="0" y="124460"/>
                  </a:cubicBezTo>
                  <a:lnTo>
                    <a:pt x="0" y="8836454"/>
                  </a:lnTo>
                  <a:cubicBezTo>
                    <a:pt x="0" y="8905034"/>
                    <a:pt x="55880" y="8960914"/>
                    <a:pt x="124460" y="8960914"/>
                  </a:cubicBezTo>
                  <a:lnTo>
                    <a:pt x="8825832" y="8960914"/>
                  </a:lnTo>
                  <a:cubicBezTo>
                    <a:pt x="8894411" y="8960914"/>
                    <a:pt x="8950292" y="8905034"/>
                    <a:pt x="8950292" y="8836454"/>
                  </a:cubicBezTo>
                  <a:lnTo>
                    <a:pt x="8950292" y="124460"/>
                  </a:lnTo>
                  <a:cubicBezTo>
                    <a:pt x="8950292" y="55880"/>
                    <a:pt x="8894411" y="0"/>
                    <a:pt x="8825831" y="0"/>
                  </a:cubicBezTo>
                  <a:close/>
                </a:path>
              </a:pathLst>
            </a:custGeom>
            <a:solidFill>
              <a:srgbClr val="008037"/>
            </a:solidFill>
          </p:spPr>
          <p:txBody>
            <a:bodyPr/>
            <a:lstStyle/>
            <a:p>
              <a:endParaRPr lang="en-US"/>
            </a:p>
          </p:txBody>
        </p:sp>
      </p:grpSp>
      <p:sp>
        <p:nvSpPr>
          <p:cNvPr id="9" name="TextBox 9"/>
          <p:cNvSpPr txBox="1"/>
          <p:nvPr/>
        </p:nvSpPr>
        <p:spPr>
          <a:xfrm>
            <a:off x="7644503" y="367919"/>
            <a:ext cx="2998995" cy="1202704"/>
          </a:xfrm>
          <a:prstGeom prst="rect">
            <a:avLst/>
          </a:prstGeom>
        </p:spPr>
        <p:txBody>
          <a:bodyPr lIns="0" tIns="0" rIns="0" bIns="0" rtlCol="0" anchor="t">
            <a:spAutoFit/>
          </a:bodyPr>
          <a:lstStyle/>
          <a:p>
            <a:pPr algn="ctr">
              <a:lnSpc>
                <a:spcPts val="8784"/>
              </a:lnSpc>
              <a:spcBef>
                <a:spcPct val="0"/>
              </a:spcBef>
            </a:pPr>
            <a:r>
              <a:rPr lang="en-US" sz="6274">
                <a:solidFill>
                  <a:srgbClr val="014920"/>
                </a:solidFill>
                <a:latin typeface="Impact"/>
              </a:rPr>
              <a:t>SOCIAL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35282" y="-256534"/>
            <a:ext cx="9017435" cy="10543534"/>
            <a:chOff x="0" y="0"/>
            <a:chExt cx="3050342" cy="3566578"/>
          </a:xfrm>
        </p:grpSpPr>
        <p:sp>
          <p:nvSpPr>
            <p:cNvPr id="3" name="Freeform 3"/>
            <p:cNvSpPr/>
            <p:nvPr/>
          </p:nvSpPr>
          <p:spPr>
            <a:xfrm>
              <a:off x="0" y="0"/>
              <a:ext cx="3050342" cy="3566578"/>
            </a:xfrm>
            <a:custGeom>
              <a:avLst/>
              <a:gdLst/>
              <a:ahLst/>
              <a:cxnLst/>
              <a:rect l="l" t="t" r="r" b="b"/>
              <a:pathLst>
                <a:path w="3050342" h="3566578">
                  <a:moveTo>
                    <a:pt x="0" y="0"/>
                  </a:moveTo>
                  <a:lnTo>
                    <a:pt x="3050342" y="0"/>
                  </a:lnTo>
                  <a:lnTo>
                    <a:pt x="3050342" y="3566578"/>
                  </a:lnTo>
                  <a:lnTo>
                    <a:pt x="0" y="3566578"/>
                  </a:lnTo>
                  <a:close/>
                </a:path>
              </a:pathLst>
            </a:custGeom>
            <a:solidFill>
              <a:srgbClr val="6FA82F"/>
            </a:solidFill>
          </p:spPr>
          <p:txBody>
            <a:bodyPr/>
            <a:lstStyle/>
            <a:p>
              <a:endParaRPr lang="en-US"/>
            </a:p>
          </p:txBody>
        </p:sp>
      </p:grpSp>
      <p:grpSp>
        <p:nvGrpSpPr>
          <p:cNvPr id="4" name="Group 4"/>
          <p:cNvGrpSpPr/>
          <p:nvPr/>
        </p:nvGrpSpPr>
        <p:grpSpPr>
          <a:xfrm>
            <a:off x="2358532" y="2232030"/>
            <a:ext cx="13930666" cy="6615816"/>
            <a:chOff x="0" y="0"/>
            <a:chExt cx="1471788" cy="698967"/>
          </a:xfrm>
        </p:grpSpPr>
        <p:sp>
          <p:nvSpPr>
            <p:cNvPr id="5" name="Freeform 5"/>
            <p:cNvSpPr/>
            <p:nvPr/>
          </p:nvSpPr>
          <p:spPr>
            <a:xfrm>
              <a:off x="0" y="0"/>
              <a:ext cx="1471788" cy="698967"/>
            </a:xfrm>
            <a:custGeom>
              <a:avLst/>
              <a:gdLst/>
              <a:ahLst/>
              <a:cxnLst/>
              <a:rect l="l" t="t" r="r" b="b"/>
              <a:pathLst>
                <a:path w="1471788" h="698967">
                  <a:moveTo>
                    <a:pt x="0" y="0"/>
                  </a:moveTo>
                  <a:lnTo>
                    <a:pt x="1471788" y="0"/>
                  </a:lnTo>
                  <a:lnTo>
                    <a:pt x="1471788" y="698967"/>
                  </a:lnTo>
                  <a:lnTo>
                    <a:pt x="0" y="698967"/>
                  </a:lnTo>
                  <a:close/>
                </a:path>
              </a:pathLst>
            </a:custGeom>
            <a:blipFill>
              <a:blip r:embed="rId2" cstate="email">
                <a:extLst>
                  <a:ext uri="{28A0092B-C50C-407E-A947-70E740481C1C}">
                    <a14:useLocalDpi xmlns:a14="http://schemas.microsoft.com/office/drawing/2010/main"/>
                  </a:ext>
                </a:extLst>
              </a:blip>
              <a:stretch>
                <a:fillRect t="-364" b="-364"/>
              </a:stretch>
            </a:blipFill>
            <a:ln w="19050" cap="sq">
              <a:solidFill>
                <a:srgbClr val="000000"/>
              </a:solidFill>
              <a:prstDash val="solid"/>
              <a:miter/>
            </a:ln>
          </p:spPr>
          <p:txBody>
            <a:bodyPr/>
            <a:lstStyle/>
            <a:p>
              <a:endParaRPr lang="en-US"/>
            </a:p>
          </p:txBody>
        </p:sp>
      </p:grpSp>
      <p:sp>
        <p:nvSpPr>
          <p:cNvPr id="6" name="TextBox 6"/>
          <p:cNvSpPr txBox="1"/>
          <p:nvPr/>
        </p:nvSpPr>
        <p:spPr>
          <a:xfrm>
            <a:off x="5733431" y="465455"/>
            <a:ext cx="7180868" cy="1012191"/>
          </a:xfrm>
          <a:prstGeom prst="rect">
            <a:avLst/>
          </a:prstGeom>
        </p:spPr>
        <p:txBody>
          <a:bodyPr lIns="0" tIns="0" rIns="0" bIns="0" rtlCol="0" anchor="t">
            <a:spAutoFit/>
          </a:bodyPr>
          <a:lstStyle/>
          <a:p>
            <a:pPr algn="l">
              <a:lnSpc>
                <a:spcPts val="8259"/>
              </a:lnSpc>
              <a:spcBef>
                <a:spcPct val="0"/>
              </a:spcBef>
            </a:pPr>
            <a:r>
              <a:rPr lang="en-US" sz="5899">
                <a:solidFill>
                  <a:srgbClr val="FFFFFF"/>
                </a:solidFill>
                <a:latin typeface="Montserrat Ultra-Bold"/>
              </a:rPr>
              <a:t>SOCIAL SECTION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32205" y="2006774"/>
            <a:ext cx="6503128" cy="6985635"/>
          </a:xfrm>
          <a:prstGeom prst="rect">
            <a:avLst/>
          </a:prstGeom>
        </p:spPr>
        <p:txBody>
          <a:bodyPr lIns="0" tIns="0" rIns="0" bIns="0" rtlCol="0" anchor="t">
            <a:spAutoFit/>
          </a:bodyPr>
          <a:lstStyle/>
          <a:p>
            <a:pPr algn="l">
              <a:lnSpc>
                <a:spcPts val="5099"/>
              </a:lnSpc>
            </a:pPr>
            <a:r>
              <a:rPr lang="en-US" sz="3399">
                <a:solidFill>
                  <a:srgbClr val="737373"/>
                </a:solidFill>
                <a:latin typeface="Poppins Light"/>
              </a:rPr>
              <a:t>In the age of information, where there are countless recipes, recommendations of experts, we bring you a treasure trove of recipes curated from the finest corner of the world where you can have a taste of culture whose authentication is personally verified by us or by the community itself.</a:t>
            </a:r>
          </a:p>
        </p:txBody>
      </p:sp>
      <p:grpSp>
        <p:nvGrpSpPr>
          <p:cNvPr id="3" name="Group 3"/>
          <p:cNvGrpSpPr/>
          <p:nvPr/>
        </p:nvGrpSpPr>
        <p:grpSpPr>
          <a:xfrm>
            <a:off x="12428430" y="0"/>
            <a:ext cx="5859570" cy="10287000"/>
            <a:chOff x="0" y="0"/>
            <a:chExt cx="1982126" cy="3479800"/>
          </a:xfrm>
        </p:grpSpPr>
        <p:sp>
          <p:nvSpPr>
            <p:cNvPr id="4" name="Freeform 4"/>
            <p:cNvSpPr/>
            <p:nvPr/>
          </p:nvSpPr>
          <p:spPr>
            <a:xfrm>
              <a:off x="0" y="0"/>
              <a:ext cx="1982126" cy="3479800"/>
            </a:xfrm>
            <a:custGeom>
              <a:avLst/>
              <a:gdLst/>
              <a:ahLst/>
              <a:cxnLst/>
              <a:rect l="l" t="t" r="r" b="b"/>
              <a:pathLst>
                <a:path w="1982126" h="3479800">
                  <a:moveTo>
                    <a:pt x="0" y="0"/>
                  </a:moveTo>
                  <a:lnTo>
                    <a:pt x="1982126" y="0"/>
                  </a:lnTo>
                  <a:lnTo>
                    <a:pt x="1982126" y="3479800"/>
                  </a:lnTo>
                  <a:lnTo>
                    <a:pt x="0" y="3479800"/>
                  </a:lnTo>
                  <a:close/>
                </a:path>
              </a:pathLst>
            </a:custGeom>
            <a:solidFill>
              <a:srgbClr val="6FA82F"/>
            </a:solidFill>
          </p:spPr>
          <p:txBody>
            <a:bodyPr/>
            <a:lstStyle/>
            <a:p>
              <a:endParaRPr lang="en-US"/>
            </a:p>
          </p:txBody>
        </p:sp>
      </p:grpSp>
      <p:grpSp>
        <p:nvGrpSpPr>
          <p:cNvPr id="5" name="Group 5"/>
          <p:cNvGrpSpPr/>
          <p:nvPr/>
        </p:nvGrpSpPr>
        <p:grpSpPr>
          <a:xfrm>
            <a:off x="10598376" y="562709"/>
            <a:ext cx="4385688" cy="4385688"/>
            <a:chOff x="0" y="0"/>
            <a:chExt cx="6350000" cy="6350000"/>
          </a:xfrm>
        </p:grpSpPr>
        <p:sp>
          <p:nvSpPr>
            <p:cNvPr id="6" name="Freeform 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2" cstate="email">
                <a:extLst>
                  <a:ext uri="{28A0092B-C50C-407E-A947-70E740481C1C}">
                    <a14:useLocalDpi xmlns:a14="http://schemas.microsoft.com/office/drawing/2010/main"/>
                  </a:ext>
                </a:extLst>
              </a:blip>
              <a:stretch>
                <a:fillRect t="-24844" b="-24844"/>
              </a:stretch>
            </a:blipFill>
          </p:spPr>
          <p:txBody>
            <a:bodyPr/>
            <a:lstStyle/>
            <a:p>
              <a:endParaRPr lang="en-US"/>
            </a:p>
          </p:txBody>
        </p:sp>
      </p:grpSp>
      <p:grpSp>
        <p:nvGrpSpPr>
          <p:cNvPr id="7" name="Group 7"/>
          <p:cNvGrpSpPr/>
          <p:nvPr/>
        </p:nvGrpSpPr>
        <p:grpSpPr>
          <a:xfrm>
            <a:off x="10155137" y="1217843"/>
            <a:ext cx="5274870" cy="7851313"/>
            <a:chOff x="0" y="0"/>
            <a:chExt cx="6457395" cy="9611427"/>
          </a:xfrm>
        </p:grpSpPr>
        <p:sp>
          <p:nvSpPr>
            <p:cNvPr id="8" name="Freeform 8"/>
            <p:cNvSpPr/>
            <p:nvPr/>
          </p:nvSpPr>
          <p:spPr>
            <a:xfrm>
              <a:off x="0" y="0"/>
              <a:ext cx="6457395" cy="9611427"/>
            </a:xfrm>
            <a:custGeom>
              <a:avLst/>
              <a:gdLst/>
              <a:ahLst/>
              <a:cxnLst/>
              <a:rect l="l" t="t" r="r" b="b"/>
              <a:pathLst>
                <a:path w="6457395" h="9611427">
                  <a:moveTo>
                    <a:pt x="6332935" y="59690"/>
                  </a:moveTo>
                  <a:cubicBezTo>
                    <a:pt x="6368495" y="59690"/>
                    <a:pt x="6397705" y="88900"/>
                    <a:pt x="6397705" y="124460"/>
                  </a:cubicBezTo>
                  <a:lnTo>
                    <a:pt x="6397705" y="9486967"/>
                  </a:lnTo>
                  <a:cubicBezTo>
                    <a:pt x="6397705" y="9522527"/>
                    <a:pt x="6368495" y="9551736"/>
                    <a:pt x="6332935" y="9551736"/>
                  </a:cubicBezTo>
                  <a:lnTo>
                    <a:pt x="124460" y="9551736"/>
                  </a:lnTo>
                  <a:cubicBezTo>
                    <a:pt x="88900" y="9551736"/>
                    <a:pt x="59690" y="9522527"/>
                    <a:pt x="59690" y="9486967"/>
                  </a:cubicBezTo>
                  <a:lnTo>
                    <a:pt x="59690" y="124460"/>
                  </a:lnTo>
                  <a:cubicBezTo>
                    <a:pt x="59690" y="88900"/>
                    <a:pt x="88900" y="59690"/>
                    <a:pt x="124460" y="59690"/>
                  </a:cubicBezTo>
                  <a:lnTo>
                    <a:pt x="6332935" y="59690"/>
                  </a:lnTo>
                  <a:moveTo>
                    <a:pt x="6332935" y="0"/>
                  </a:moveTo>
                  <a:lnTo>
                    <a:pt x="124460" y="0"/>
                  </a:lnTo>
                  <a:cubicBezTo>
                    <a:pt x="55880" y="0"/>
                    <a:pt x="0" y="55880"/>
                    <a:pt x="0" y="124460"/>
                  </a:cubicBezTo>
                  <a:lnTo>
                    <a:pt x="0" y="9486967"/>
                  </a:lnTo>
                  <a:cubicBezTo>
                    <a:pt x="0" y="9555547"/>
                    <a:pt x="55880" y="9611427"/>
                    <a:pt x="124460" y="9611427"/>
                  </a:cubicBezTo>
                  <a:lnTo>
                    <a:pt x="6332935" y="9611427"/>
                  </a:lnTo>
                  <a:cubicBezTo>
                    <a:pt x="6401515" y="9611427"/>
                    <a:pt x="6457395" y="9555547"/>
                    <a:pt x="6457395" y="9486967"/>
                  </a:cubicBezTo>
                  <a:lnTo>
                    <a:pt x="6457395" y="124460"/>
                  </a:lnTo>
                  <a:cubicBezTo>
                    <a:pt x="6457395" y="55880"/>
                    <a:pt x="6401515" y="0"/>
                    <a:pt x="6332935" y="0"/>
                  </a:cubicBezTo>
                  <a:close/>
                </a:path>
              </a:pathLst>
            </a:custGeom>
            <a:solidFill>
              <a:srgbClr val="008037"/>
            </a:solidFill>
          </p:spPr>
          <p:txBody>
            <a:bodyPr/>
            <a:lstStyle/>
            <a:p>
              <a:endParaRPr lang="en-US"/>
            </a:p>
          </p:txBody>
        </p:sp>
      </p:grpSp>
      <p:grpSp>
        <p:nvGrpSpPr>
          <p:cNvPr id="9" name="Group 9"/>
          <p:cNvGrpSpPr/>
          <p:nvPr/>
        </p:nvGrpSpPr>
        <p:grpSpPr>
          <a:xfrm>
            <a:off x="10598376" y="5338604"/>
            <a:ext cx="4385688" cy="4385688"/>
            <a:chOff x="0" y="0"/>
            <a:chExt cx="6350000" cy="6350000"/>
          </a:xfrm>
        </p:grpSpPr>
        <p:sp>
          <p:nvSpPr>
            <p:cNvPr id="10" name="Freeform 1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cstate="email">
                <a:extLst>
                  <a:ext uri="{28A0092B-C50C-407E-A947-70E740481C1C}">
                    <a14:useLocalDpi xmlns:a14="http://schemas.microsoft.com/office/drawing/2010/main"/>
                  </a:ext>
                </a:extLst>
              </a:blip>
              <a:stretch>
                <a:fillRect t="-37741" b="-22868"/>
              </a:stretch>
            </a:blipFill>
          </p:spPr>
          <p:txBody>
            <a:bodyPr/>
            <a:lstStyle/>
            <a:p>
              <a:endParaRPr lang="en-US"/>
            </a:p>
          </p:txBody>
        </p:sp>
      </p:grpSp>
      <p:sp>
        <p:nvSpPr>
          <p:cNvPr id="11" name="TextBox 11"/>
          <p:cNvSpPr txBox="1"/>
          <p:nvPr/>
        </p:nvSpPr>
        <p:spPr>
          <a:xfrm>
            <a:off x="7156142" y="781050"/>
            <a:ext cx="2998995" cy="1202704"/>
          </a:xfrm>
          <a:prstGeom prst="rect">
            <a:avLst/>
          </a:prstGeom>
        </p:spPr>
        <p:txBody>
          <a:bodyPr lIns="0" tIns="0" rIns="0" bIns="0" rtlCol="0" anchor="t">
            <a:spAutoFit/>
          </a:bodyPr>
          <a:lstStyle/>
          <a:p>
            <a:pPr algn="ctr">
              <a:lnSpc>
                <a:spcPts val="8784"/>
              </a:lnSpc>
              <a:spcBef>
                <a:spcPct val="0"/>
              </a:spcBef>
            </a:pPr>
            <a:r>
              <a:rPr lang="en-US" sz="6274">
                <a:solidFill>
                  <a:srgbClr val="014920"/>
                </a:solidFill>
                <a:latin typeface="Impact"/>
              </a:rPr>
              <a:t>RECIPES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101520" cy="10287000"/>
            <a:chOff x="0" y="0"/>
            <a:chExt cx="1049156" cy="3479800"/>
          </a:xfrm>
        </p:grpSpPr>
        <p:sp>
          <p:nvSpPr>
            <p:cNvPr id="3" name="Freeform 3"/>
            <p:cNvSpPr/>
            <p:nvPr/>
          </p:nvSpPr>
          <p:spPr>
            <a:xfrm>
              <a:off x="0" y="0"/>
              <a:ext cx="1049156" cy="3479800"/>
            </a:xfrm>
            <a:custGeom>
              <a:avLst/>
              <a:gdLst/>
              <a:ahLst/>
              <a:cxnLst/>
              <a:rect l="l" t="t" r="r" b="b"/>
              <a:pathLst>
                <a:path w="1049156" h="3479800">
                  <a:moveTo>
                    <a:pt x="0" y="0"/>
                  </a:moveTo>
                  <a:lnTo>
                    <a:pt x="1049156" y="0"/>
                  </a:lnTo>
                  <a:lnTo>
                    <a:pt x="1049156" y="3479800"/>
                  </a:lnTo>
                  <a:lnTo>
                    <a:pt x="0" y="3479800"/>
                  </a:lnTo>
                  <a:close/>
                </a:path>
              </a:pathLst>
            </a:custGeom>
            <a:solidFill>
              <a:srgbClr val="6FA82F"/>
            </a:solidFill>
          </p:spPr>
          <p:txBody>
            <a:bodyPr/>
            <a:lstStyle/>
            <a:p>
              <a:endParaRPr lang="en-US"/>
            </a:p>
          </p:txBody>
        </p:sp>
      </p:grpSp>
      <p:grpSp>
        <p:nvGrpSpPr>
          <p:cNvPr id="4" name="Group 4"/>
          <p:cNvGrpSpPr/>
          <p:nvPr/>
        </p:nvGrpSpPr>
        <p:grpSpPr>
          <a:xfrm>
            <a:off x="15183518" y="0"/>
            <a:ext cx="3104482" cy="10287000"/>
            <a:chOff x="0" y="0"/>
            <a:chExt cx="1050158" cy="3479800"/>
          </a:xfrm>
        </p:grpSpPr>
        <p:sp>
          <p:nvSpPr>
            <p:cNvPr id="5" name="Freeform 5"/>
            <p:cNvSpPr/>
            <p:nvPr/>
          </p:nvSpPr>
          <p:spPr>
            <a:xfrm>
              <a:off x="0" y="0"/>
              <a:ext cx="1050158" cy="3479800"/>
            </a:xfrm>
            <a:custGeom>
              <a:avLst/>
              <a:gdLst/>
              <a:ahLst/>
              <a:cxnLst/>
              <a:rect l="l" t="t" r="r" b="b"/>
              <a:pathLst>
                <a:path w="1050158" h="3479800">
                  <a:moveTo>
                    <a:pt x="0" y="0"/>
                  </a:moveTo>
                  <a:lnTo>
                    <a:pt x="1050158" y="0"/>
                  </a:lnTo>
                  <a:lnTo>
                    <a:pt x="1050158" y="3479800"/>
                  </a:lnTo>
                  <a:lnTo>
                    <a:pt x="0" y="3479800"/>
                  </a:lnTo>
                  <a:close/>
                </a:path>
              </a:pathLst>
            </a:custGeom>
            <a:solidFill>
              <a:srgbClr val="6FA82F"/>
            </a:solidFill>
          </p:spPr>
          <p:txBody>
            <a:bodyPr/>
            <a:lstStyle/>
            <a:p>
              <a:endParaRPr lang="en-US"/>
            </a:p>
          </p:txBody>
        </p:sp>
      </p:grpSp>
      <p:sp>
        <p:nvSpPr>
          <p:cNvPr id="6" name="Freeform 6"/>
          <p:cNvSpPr/>
          <p:nvPr/>
        </p:nvSpPr>
        <p:spPr>
          <a:xfrm>
            <a:off x="3101520" y="2579992"/>
            <a:ext cx="12081998" cy="5063912"/>
          </a:xfrm>
          <a:custGeom>
            <a:avLst/>
            <a:gdLst/>
            <a:ahLst/>
            <a:cxnLst/>
            <a:rect l="l" t="t" r="r" b="b"/>
            <a:pathLst>
              <a:path w="12081998" h="5063912">
                <a:moveTo>
                  <a:pt x="0" y="0"/>
                </a:moveTo>
                <a:lnTo>
                  <a:pt x="12081998" y="0"/>
                </a:lnTo>
                <a:lnTo>
                  <a:pt x="12081998" y="5063912"/>
                </a:lnTo>
                <a:lnTo>
                  <a:pt x="0" y="5063912"/>
                </a:lnTo>
                <a:lnTo>
                  <a:pt x="0" y="0"/>
                </a:lnTo>
                <a:close/>
              </a:path>
            </a:pathLst>
          </a:custGeom>
          <a:blipFill>
            <a:blip r:embed="rId2" cstate="email">
              <a:extLst>
                <a:ext uri="{28A0092B-C50C-407E-A947-70E740481C1C}">
                  <a14:useLocalDpi xmlns:a14="http://schemas.microsoft.com/office/drawing/2010/main"/>
                </a:ext>
              </a:extLst>
            </a:blip>
            <a:stretch>
              <a:fillRect t="-458" b="-10634"/>
            </a:stretch>
          </a:blipFill>
        </p:spPr>
        <p:txBody>
          <a:bodyPr/>
          <a:lstStyle/>
          <a:p>
            <a:endParaRPr lang="en-US"/>
          </a:p>
        </p:txBody>
      </p:sp>
      <p:sp>
        <p:nvSpPr>
          <p:cNvPr id="7" name="TextBox 7"/>
          <p:cNvSpPr txBox="1"/>
          <p:nvPr/>
        </p:nvSpPr>
        <p:spPr>
          <a:xfrm>
            <a:off x="5476207" y="712316"/>
            <a:ext cx="7335586" cy="1031536"/>
          </a:xfrm>
          <a:prstGeom prst="rect">
            <a:avLst/>
          </a:prstGeom>
        </p:spPr>
        <p:txBody>
          <a:bodyPr lIns="0" tIns="0" rIns="0" bIns="0" rtlCol="0" anchor="t">
            <a:spAutoFit/>
          </a:bodyPr>
          <a:lstStyle/>
          <a:p>
            <a:pPr algn="l">
              <a:lnSpc>
                <a:spcPts val="8437"/>
              </a:lnSpc>
              <a:spcBef>
                <a:spcPct val="0"/>
              </a:spcBef>
            </a:pPr>
            <a:r>
              <a:rPr lang="en-US" sz="6027">
                <a:solidFill>
                  <a:srgbClr val="008037"/>
                </a:solidFill>
                <a:latin typeface="Montserrat Ultra-Bold"/>
              </a:rPr>
              <a:t>RECIPE SECTION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834709" cy="10287000"/>
            <a:chOff x="0" y="0"/>
            <a:chExt cx="1536714" cy="2709333"/>
          </a:xfrm>
        </p:grpSpPr>
        <p:sp>
          <p:nvSpPr>
            <p:cNvPr id="3" name="Freeform 3"/>
            <p:cNvSpPr/>
            <p:nvPr/>
          </p:nvSpPr>
          <p:spPr>
            <a:xfrm>
              <a:off x="0" y="0"/>
              <a:ext cx="1536714" cy="2709333"/>
            </a:xfrm>
            <a:custGeom>
              <a:avLst/>
              <a:gdLst/>
              <a:ahLst/>
              <a:cxnLst/>
              <a:rect l="l" t="t" r="r" b="b"/>
              <a:pathLst>
                <a:path w="1536714" h="2709333">
                  <a:moveTo>
                    <a:pt x="0" y="0"/>
                  </a:moveTo>
                  <a:lnTo>
                    <a:pt x="1536714" y="0"/>
                  </a:lnTo>
                  <a:lnTo>
                    <a:pt x="1536714" y="2709333"/>
                  </a:lnTo>
                  <a:lnTo>
                    <a:pt x="0" y="2709333"/>
                  </a:lnTo>
                  <a:close/>
                </a:path>
              </a:pathLst>
            </a:custGeom>
            <a:solidFill>
              <a:srgbClr val="6FA82F"/>
            </a:solidFill>
          </p:spPr>
          <p:txBody>
            <a:bodyPr/>
            <a:lstStyle/>
            <a:p>
              <a:endParaRPr lang="en-US"/>
            </a:p>
          </p:txBody>
        </p:sp>
        <p:sp>
          <p:nvSpPr>
            <p:cNvPr id="4" name="TextBox 4"/>
            <p:cNvSpPr txBox="1"/>
            <p:nvPr/>
          </p:nvSpPr>
          <p:spPr>
            <a:xfrm>
              <a:off x="0" y="-247650"/>
              <a:ext cx="1536714" cy="2956983"/>
            </a:xfrm>
            <a:prstGeom prst="rect">
              <a:avLst/>
            </a:prstGeom>
          </p:spPr>
          <p:txBody>
            <a:bodyPr lIns="50800" tIns="50800" rIns="50800" bIns="50800" rtlCol="0" anchor="ctr"/>
            <a:lstStyle/>
            <a:p>
              <a:pPr marL="0" lvl="0" indent="0" algn="ctr">
                <a:lnSpc>
                  <a:spcPts val="8784"/>
                </a:lnSpc>
                <a:spcBef>
                  <a:spcPct val="0"/>
                </a:spcBef>
              </a:pPr>
              <a:endParaRPr/>
            </a:p>
          </p:txBody>
        </p:sp>
      </p:grpSp>
      <p:sp>
        <p:nvSpPr>
          <p:cNvPr id="5" name="Freeform 5"/>
          <p:cNvSpPr/>
          <p:nvPr/>
        </p:nvSpPr>
        <p:spPr>
          <a:xfrm>
            <a:off x="1028700" y="2961743"/>
            <a:ext cx="6549365" cy="4363515"/>
          </a:xfrm>
          <a:custGeom>
            <a:avLst/>
            <a:gdLst/>
            <a:ahLst/>
            <a:cxnLst/>
            <a:rect l="l" t="t" r="r" b="b"/>
            <a:pathLst>
              <a:path w="6549365" h="4363515">
                <a:moveTo>
                  <a:pt x="0" y="0"/>
                </a:moveTo>
                <a:lnTo>
                  <a:pt x="6549365" y="0"/>
                </a:lnTo>
                <a:lnTo>
                  <a:pt x="6549365" y="4363514"/>
                </a:lnTo>
                <a:lnTo>
                  <a:pt x="0" y="4363514"/>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txBody>
          <a:bodyPr/>
          <a:lstStyle/>
          <a:p>
            <a:endParaRPr lang="en-US"/>
          </a:p>
        </p:txBody>
      </p:sp>
      <p:sp>
        <p:nvSpPr>
          <p:cNvPr id="6" name="TextBox 6"/>
          <p:cNvSpPr txBox="1"/>
          <p:nvPr/>
        </p:nvSpPr>
        <p:spPr>
          <a:xfrm>
            <a:off x="7157088" y="781050"/>
            <a:ext cx="3973824" cy="1202704"/>
          </a:xfrm>
          <a:prstGeom prst="rect">
            <a:avLst/>
          </a:prstGeom>
        </p:spPr>
        <p:txBody>
          <a:bodyPr lIns="0" tIns="0" rIns="0" bIns="0" rtlCol="0" anchor="t">
            <a:spAutoFit/>
          </a:bodyPr>
          <a:lstStyle/>
          <a:p>
            <a:pPr algn="ctr">
              <a:lnSpc>
                <a:spcPts val="8784"/>
              </a:lnSpc>
              <a:spcBef>
                <a:spcPct val="0"/>
              </a:spcBef>
            </a:pPr>
            <a:r>
              <a:rPr lang="en-US" sz="6274">
                <a:solidFill>
                  <a:srgbClr val="014920"/>
                </a:solidFill>
                <a:latin typeface="Impact"/>
              </a:rPr>
              <a:t>INGREDIENTS</a:t>
            </a:r>
          </a:p>
        </p:txBody>
      </p:sp>
      <p:grpSp>
        <p:nvGrpSpPr>
          <p:cNvPr id="7" name="Group 7"/>
          <p:cNvGrpSpPr/>
          <p:nvPr/>
        </p:nvGrpSpPr>
        <p:grpSpPr>
          <a:xfrm>
            <a:off x="1461217" y="2474684"/>
            <a:ext cx="6612090" cy="4388456"/>
            <a:chOff x="0" y="0"/>
            <a:chExt cx="8552127" cy="5676062"/>
          </a:xfrm>
        </p:grpSpPr>
        <p:sp>
          <p:nvSpPr>
            <p:cNvPr id="8" name="Freeform 8"/>
            <p:cNvSpPr/>
            <p:nvPr/>
          </p:nvSpPr>
          <p:spPr>
            <a:xfrm>
              <a:off x="0" y="0"/>
              <a:ext cx="8552128" cy="5676062"/>
            </a:xfrm>
            <a:custGeom>
              <a:avLst/>
              <a:gdLst/>
              <a:ahLst/>
              <a:cxnLst/>
              <a:rect l="l" t="t" r="r" b="b"/>
              <a:pathLst>
                <a:path w="8552128" h="5676062">
                  <a:moveTo>
                    <a:pt x="8427668" y="59690"/>
                  </a:moveTo>
                  <a:cubicBezTo>
                    <a:pt x="8463228" y="59690"/>
                    <a:pt x="8492437" y="88900"/>
                    <a:pt x="8492437" y="124460"/>
                  </a:cubicBezTo>
                  <a:lnTo>
                    <a:pt x="8492437" y="5551602"/>
                  </a:lnTo>
                  <a:cubicBezTo>
                    <a:pt x="8492437" y="5587162"/>
                    <a:pt x="8463228" y="5616372"/>
                    <a:pt x="8427668" y="5616372"/>
                  </a:cubicBezTo>
                  <a:lnTo>
                    <a:pt x="124460" y="5616372"/>
                  </a:lnTo>
                  <a:cubicBezTo>
                    <a:pt x="88900" y="5616372"/>
                    <a:pt x="59690" y="5587162"/>
                    <a:pt x="59690" y="5551602"/>
                  </a:cubicBezTo>
                  <a:lnTo>
                    <a:pt x="59690" y="124460"/>
                  </a:lnTo>
                  <a:cubicBezTo>
                    <a:pt x="59690" y="88900"/>
                    <a:pt x="88900" y="59690"/>
                    <a:pt x="124460" y="59690"/>
                  </a:cubicBezTo>
                  <a:lnTo>
                    <a:pt x="8427668" y="59690"/>
                  </a:lnTo>
                  <a:moveTo>
                    <a:pt x="8427668" y="0"/>
                  </a:moveTo>
                  <a:lnTo>
                    <a:pt x="124460" y="0"/>
                  </a:lnTo>
                  <a:cubicBezTo>
                    <a:pt x="55880" y="0"/>
                    <a:pt x="0" y="55880"/>
                    <a:pt x="0" y="124460"/>
                  </a:cubicBezTo>
                  <a:lnTo>
                    <a:pt x="0" y="5551602"/>
                  </a:lnTo>
                  <a:cubicBezTo>
                    <a:pt x="0" y="5620182"/>
                    <a:pt x="55880" y="5676062"/>
                    <a:pt x="124460" y="5676062"/>
                  </a:cubicBezTo>
                  <a:lnTo>
                    <a:pt x="8427668" y="5676062"/>
                  </a:lnTo>
                  <a:cubicBezTo>
                    <a:pt x="8496247" y="5676062"/>
                    <a:pt x="8552128" y="5620182"/>
                    <a:pt x="8552128" y="5551602"/>
                  </a:cubicBezTo>
                  <a:lnTo>
                    <a:pt x="8552128" y="124460"/>
                  </a:lnTo>
                  <a:cubicBezTo>
                    <a:pt x="8552128" y="55880"/>
                    <a:pt x="8496247" y="0"/>
                    <a:pt x="8427668" y="0"/>
                  </a:cubicBezTo>
                  <a:close/>
                </a:path>
              </a:pathLst>
            </a:custGeom>
            <a:solidFill>
              <a:srgbClr val="008037"/>
            </a:solidFill>
          </p:spPr>
          <p:txBody>
            <a:bodyPr/>
            <a:lstStyle/>
            <a:p>
              <a:endParaRPr lang="en-US"/>
            </a:p>
          </p:txBody>
        </p:sp>
      </p:grpSp>
      <p:sp>
        <p:nvSpPr>
          <p:cNvPr id="9" name="TextBox 9"/>
          <p:cNvSpPr txBox="1"/>
          <p:nvPr/>
        </p:nvSpPr>
        <p:spPr>
          <a:xfrm>
            <a:off x="8510785" y="2904593"/>
            <a:ext cx="8748515" cy="469279"/>
          </a:xfrm>
          <a:prstGeom prst="rect">
            <a:avLst/>
          </a:prstGeom>
        </p:spPr>
        <p:txBody>
          <a:bodyPr lIns="0" tIns="0" rIns="0" bIns="0" rtlCol="0" anchor="t">
            <a:spAutoFit/>
          </a:bodyPr>
          <a:lstStyle/>
          <a:p>
            <a:pPr algn="ctr">
              <a:lnSpc>
                <a:spcPts val="3818"/>
              </a:lnSpc>
            </a:pPr>
            <a:endParaRPr/>
          </a:p>
        </p:txBody>
      </p:sp>
      <p:sp>
        <p:nvSpPr>
          <p:cNvPr id="10" name="TextBox 10"/>
          <p:cNvSpPr txBox="1"/>
          <p:nvPr/>
        </p:nvSpPr>
        <p:spPr>
          <a:xfrm>
            <a:off x="9144000" y="2379434"/>
            <a:ext cx="8115300" cy="4432935"/>
          </a:xfrm>
          <a:prstGeom prst="rect">
            <a:avLst/>
          </a:prstGeom>
        </p:spPr>
        <p:txBody>
          <a:bodyPr lIns="0" tIns="0" rIns="0" bIns="0" rtlCol="0" anchor="t">
            <a:spAutoFit/>
          </a:bodyPr>
          <a:lstStyle/>
          <a:p>
            <a:pPr marL="0" lvl="0" indent="0" algn="l">
              <a:lnSpc>
                <a:spcPts val="5099"/>
              </a:lnSpc>
              <a:spcBef>
                <a:spcPct val="0"/>
              </a:spcBef>
            </a:pPr>
            <a:r>
              <a:rPr lang="en-US" sz="3399">
                <a:solidFill>
                  <a:srgbClr val="737373"/>
                </a:solidFill>
                <a:latin typeface="Poppins Light"/>
              </a:rPr>
              <a:t>Now you don’t need to search for specific ingredient mentioned in our recipe across several markets and still worry about quality. With this you are guaranteed to get only that ingredient  in good quality just outside your doorstop.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857</Words>
  <Application>Microsoft Office PowerPoint</Application>
  <PresentationFormat>Custom</PresentationFormat>
  <Paragraphs>54</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Montserrat Ultra-Bold</vt:lpstr>
      <vt:lpstr>Arial</vt:lpstr>
      <vt:lpstr>Montserrat Bold</vt:lpstr>
      <vt:lpstr>Canva Sans</vt:lpstr>
      <vt:lpstr>Poppins Bold</vt:lpstr>
      <vt:lpstr>Calibri</vt:lpstr>
      <vt:lpstr>Canva Sans Bold</vt:lpstr>
      <vt:lpstr>Poppins Light Bold</vt:lpstr>
      <vt:lpstr>Poppins Light</vt:lpstr>
      <vt:lpstr>Impact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are the impacts of increased food waste?</dc:title>
  <cp:lastModifiedBy>Shunsuke ‎‎‎‎‎</cp:lastModifiedBy>
  <cp:revision>2</cp:revision>
  <dcterms:created xsi:type="dcterms:W3CDTF">2006-08-16T00:00:00Z</dcterms:created>
  <dcterms:modified xsi:type="dcterms:W3CDTF">2024-05-18T13:08:22Z</dcterms:modified>
  <dc:identifier>DAGFHltmvXI</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2024-05-18T13:08:22Z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2113a880-ca86-4b73-9e00-653b69c61387</vt:lpwstr>
  </property>
  <property fmtid="{D5CDD505-2E9C-101B-9397-08002B2CF9AE}" pid="7" name="MSIP_Label_defa4170-0d19-0005-0004-bc88714345d2_ActionId">
    <vt:lpwstr>c1602096-83f8-428f-85ea-d7e812bd6531</vt:lpwstr>
  </property>
  <property fmtid="{D5CDD505-2E9C-101B-9397-08002B2CF9AE}" pid="8" name="MSIP_Label_defa4170-0d19-0005-0004-bc88714345d2_ContentBits">
    <vt:lpwstr>0</vt:lpwstr>
  </property>
</Properties>
</file>